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4" r:id="rId2"/>
    <p:sldId id="266" r:id="rId3"/>
    <p:sldId id="267" r:id="rId4"/>
    <p:sldId id="261" r:id="rId5"/>
    <p:sldId id="256" r:id="rId6"/>
    <p:sldId id="263" r:id="rId7"/>
    <p:sldId id="259" r:id="rId8"/>
    <p:sldId id="265" r:id="rId9"/>
    <p:sldId id="257" r:id="rId10"/>
    <p:sldId id="260" r:id="rId11"/>
    <p:sldId id="262" r:id="rId1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8F51C2-B498-478E-9742-6804B34F5893}"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kumimoji="1" lang="ja-JP" altLang="en-US"/>
        </a:p>
      </dgm:t>
    </dgm:pt>
    <dgm:pt modelId="{F4B80939-C207-413D-B795-109D76D774ED}">
      <dgm:prSet/>
      <dgm:spPr/>
      <dgm:t>
        <a:bodyPr/>
        <a:lstStyle/>
        <a:p>
          <a:pPr rtl="0"/>
          <a:r>
            <a:rPr kumimoji="1" lang="ja-JP" dirty="0" smtClean="0"/>
            <a:t>借受に係るリース料</a:t>
          </a:r>
          <a:endParaRPr kumimoji="1" lang="ja-JP" dirty="0"/>
        </a:p>
      </dgm:t>
    </dgm:pt>
    <dgm:pt modelId="{B5D2CF9C-2D14-4360-B79B-DABF361494EB}" type="parTrans" cxnId="{5F0D5486-ACB7-489A-9DCD-ED3D20BFD14E}">
      <dgm:prSet/>
      <dgm:spPr/>
      <dgm:t>
        <a:bodyPr/>
        <a:lstStyle/>
        <a:p>
          <a:endParaRPr kumimoji="1" lang="ja-JP" altLang="en-US"/>
        </a:p>
      </dgm:t>
    </dgm:pt>
    <dgm:pt modelId="{2622F8DB-A97E-4FAD-B252-524C0F90F95F}" type="sibTrans" cxnId="{5F0D5486-ACB7-489A-9DCD-ED3D20BFD14E}">
      <dgm:prSet/>
      <dgm:spPr/>
      <dgm:t>
        <a:bodyPr/>
        <a:lstStyle/>
        <a:p>
          <a:endParaRPr kumimoji="1" lang="ja-JP" altLang="en-US"/>
        </a:p>
      </dgm:t>
    </dgm:pt>
    <dgm:pt modelId="{BA0BCD52-ED9B-45FC-B8A1-6C50BB54CADA}" type="pres">
      <dgm:prSet presAssocID="{638F51C2-B498-478E-9742-6804B34F5893}" presName="Name0" presStyleCnt="0">
        <dgm:presLayoutVars>
          <dgm:dir/>
          <dgm:animLvl val="lvl"/>
          <dgm:resizeHandles val="exact"/>
        </dgm:presLayoutVars>
      </dgm:prSet>
      <dgm:spPr/>
      <dgm:t>
        <a:bodyPr/>
        <a:lstStyle/>
        <a:p>
          <a:endParaRPr kumimoji="1" lang="ja-JP" altLang="en-US"/>
        </a:p>
      </dgm:t>
    </dgm:pt>
    <dgm:pt modelId="{8DB1CD8C-0030-4353-B804-93094D654709}" type="pres">
      <dgm:prSet presAssocID="{F4B80939-C207-413D-B795-109D76D774ED}" presName="linNode" presStyleCnt="0"/>
      <dgm:spPr/>
    </dgm:pt>
    <dgm:pt modelId="{50C02627-E3A4-4AE0-AC67-38DA5CB691B8}" type="pres">
      <dgm:prSet presAssocID="{F4B80939-C207-413D-B795-109D76D774ED}" presName="parentText" presStyleLbl="node1" presStyleIdx="0" presStyleCnt="1">
        <dgm:presLayoutVars>
          <dgm:chMax val="1"/>
          <dgm:bulletEnabled val="1"/>
        </dgm:presLayoutVars>
      </dgm:prSet>
      <dgm:spPr/>
      <dgm:t>
        <a:bodyPr/>
        <a:lstStyle/>
        <a:p>
          <a:endParaRPr kumimoji="1" lang="ja-JP" altLang="en-US"/>
        </a:p>
      </dgm:t>
    </dgm:pt>
  </dgm:ptLst>
  <dgm:cxnLst>
    <dgm:cxn modelId="{5F0D5486-ACB7-489A-9DCD-ED3D20BFD14E}" srcId="{638F51C2-B498-478E-9742-6804B34F5893}" destId="{F4B80939-C207-413D-B795-109D76D774ED}" srcOrd="0" destOrd="0" parTransId="{B5D2CF9C-2D14-4360-B79B-DABF361494EB}" sibTransId="{2622F8DB-A97E-4FAD-B252-524C0F90F95F}"/>
    <dgm:cxn modelId="{FD129D96-82F9-44AC-9A99-DE131EC55292}" type="presOf" srcId="{F4B80939-C207-413D-B795-109D76D774ED}" destId="{50C02627-E3A4-4AE0-AC67-38DA5CB691B8}" srcOrd="0" destOrd="0" presId="urn:microsoft.com/office/officeart/2005/8/layout/vList5"/>
    <dgm:cxn modelId="{64EB2206-3E94-491D-BC7B-118D6426A30F}" type="presOf" srcId="{638F51C2-B498-478E-9742-6804B34F5893}" destId="{BA0BCD52-ED9B-45FC-B8A1-6C50BB54CADA}" srcOrd="0" destOrd="0" presId="urn:microsoft.com/office/officeart/2005/8/layout/vList5"/>
    <dgm:cxn modelId="{CB54C32C-A139-43EA-A099-E58BCE9C137F}" type="presParOf" srcId="{BA0BCD52-ED9B-45FC-B8A1-6C50BB54CADA}" destId="{8DB1CD8C-0030-4353-B804-93094D654709}" srcOrd="0" destOrd="0" presId="urn:microsoft.com/office/officeart/2005/8/layout/vList5"/>
    <dgm:cxn modelId="{A97232D4-AEC0-4F94-9D7F-D38FFACA6CA4}" type="presParOf" srcId="{8DB1CD8C-0030-4353-B804-93094D654709}" destId="{50C02627-E3A4-4AE0-AC67-38DA5CB691B8}"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C02627-E3A4-4AE0-AC67-38DA5CB691B8}">
      <dsp:nvSpPr>
        <dsp:cNvPr id="0" name=""/>
        <dsp:cNvSpPr/>
      </dsp:nvSpPr>
      <dsp:spPr>
        <a:xfrm>
          <a:off x="2633471" y="0"/>
          <a:ext cx="2962656" cy="5825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0">
            <a:lnSpc>
              <a:spcPct val="90000"/>
            </a:lnSpc>
            <a:spcBef>
              <a:spcPct val="0"/>
            </a:spcBef>
            <a:spcAft>
              <a:spcPct val="35000"/>
            </a:spcAft>
          </a:pPr>
          <a:r>
            <a:rPr kumimoji="1" lang="ja-JP" sz="2500" kern="1200" dirty="0" smtClean="0"/>
            <a:t>借受に係るリース料</a:t>
          </a:r>
          <a:endParaRPr kumimoji="1" lang="ja-JP" sz="2500" kern="1200" dirty="0"/>
        </a:p>
      </dsp:txBody>
      <dsp:txXfrm>
        <a:off x="2661911" y="28440"/>
        <a:ext cx="2905776" cy="52571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EC459859-FE4B-4151-B01D-EF069C5118BB}" type="datetimeFigureOut">
              <a:rPr kumimoji="1" lang="ja-JP" altLang="en-US" smtClean="0"/>
              <a:pPr/>
              <a:t>2013/12/24</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2C95E6D1-4ABE-47F1-B155-8941C8350577}" type="slidenum">
              <a:rPr kumimoji="1" lang="ja-JP" altLang="en-US" smtClean="0"/>
              <a:pPr/>
              <a:t>‹#›</a:t>
            </a:fld>
            <a:endParaRPr kumimoji="1" lang="ja-JP" altLang="en-US"/>
          </a:p>
        </p:txBody>
      </p:sp>
    </p:spTree>
    <p:extLst>
      <p:ext uri="{BB962C8B-B14F-4D97-AF65-F5344CB8AC3E}">
        <p14:creationId xmlns:p14="http://schemas.microsoft.com/office/powerpoint/2010/main" val="32978936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EC501AD8-A8E1-435E-8816-42094AB11296}" type="datetimeFigureOut">
              <a:rPr kumimoji="1" lang="ja-JP" altLang="en-US" smtClean="0"/>
              <a:pPr/>
              <a:t>2013/12/24</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3B0641C8-37D2-459D-9376-195621DC0E2B}" type="slidenum">
              <a:rPr kumimoji="1" lang="ja-JP" altLang="en-US" smtClean="0"/>
              <a:pPr/>
              <a:t>‹#›</a:t>
            </a:fld>
            <a:endParaRPr kumimoji="1" lang="ja-JP" altLang="en-US"/>
          </a:p>
        </p:txBody>
      </p:sp>
    </p:spTree>
    <p:extLst>
      <p:ext uri="{BB962C8B-B14F-4D97-AF65-F5344CB8AC3E}">
        <p14:creationId xmlns:p14="http://schemas.microsoft.com/office/powerpoint/2010/main" val="20652384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B0641C8-37D2-459D-9376-195621DC0E2B}" type="slidenum">
              <a:rPr kumimoji="1" lang="ja-JP" altLang="en-US" smtClean="0"/>
              <a:pPr/>
              <a:t>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F63E5FC-EDAE-4546-A37B-A4E5A3D34EFA}" type="datetimeFigureOut">
              <a:rPr kumimoji="1" lang="ja-JP" altLang="en-US" smtClean="0"/>
              <a:pPr/>
              <a:t>2013/12/24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25B2F31-DBE3-41A6-8288-AFB3923379F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F63E5FC-EDAE-4546-A37B-A4E5A3D34EFA}" type="datetimeFigureOut">
              <a:rPr kumimoji="1" lang="ja-JP" altLang="en-US" smtClean="0"/>
              <a:pPr/>
              <a:t>2013/12/24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25B2F31-DBE3-41A6-8288-AFB3923379F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F63E5FC-EDAE-4546-A37B-A4E5A3D34EFA}" type="datetimeFigureOut">
              <a:rPr kumimoji="1" lang="ja-JP" altLang="en-US" smtClean="0"/>
              <a:pPr/>
              <a:t>2013/12/24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25B2F31-DBE3-41A6-8288-AFB3923379F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F63E5FC-EDAE-4546-A37B-A4E5A3D34EFA}" type="datetimeFigureOut">
              <a:rPr kumimoji="1" lang="ja-JP" altLang="en-US" smtClean="0"/>
              <a:pPr/>
              <a:t>2013/12/24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25B2F31-DBE3-41A6-8288-AFB3923379F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F63E5FC-EDAE-4546-A37B-A4E5A3D34EFA}" type="datetimeFigureOut">
              <a:rPr kumimoji="1" lang="ja-JP" altLang="en-US" smtClean="0"/>
              <a:pPr/>
              <a:t>2013/12/24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25B2F31-DBE3-41A6-8288-AFB3923379F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F63E5FC-EDAE-4546-A37B-A4E5A3D34EFA}" type="datetimeFigureOut">
              <a:rPr kumimoji="1" lang="ja-JP" altLang="en-US" smtClean="0"/>
              <a:pPr/>
              <a:t>2013/12/24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25B2F31-DBE3-41A6-8288-AFB3923379F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F63E5FC-EDAE-4546-A37B-A4E5A3D34EFA}" type="datetimeFigureOut">
              <a:rPr kumimoji="1" lang="ja-JP" altLang="en-US" smtClean="0"/>
              <a:pPr/>
              <a:t>2013/12/24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825B2F31-DBE3-41A6-8288-AFB3923379F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F63E5FC-EDAE-4546-A37B-A4E5A3D34EFA}" type="datetimeFigureOut">
              <a:rPr kumimoji="1" lang="ja-JP" altLang="en-US" smtClean="0"/>
              <a:pPr/>
              <a:t>2013/12/24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825B2F31-DBE3-41A6-8288-AFB3923379F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F63E5FC-EDAE-4546-A37B-A4E5A3D34EFA}" type="datetimeFigureOut">
              <a:rPr kumimoji="1" lang="ja-JP" altLang="en-US" smtClean="0"/>
              <a:pPr/>
              <a:t>2013/12/24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825B2F31-DBE3-41A6-8288-AFB3923379F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F63E5FC-EDAE-4546-A37B-A4E5A3D34EFA}" type="datetimeFigureOut">
              <a:rPr kumimoji="1" lang="ja-JP" altLang="en-US" smtClean="0"/>
              <a:pPr/>
              <a:t>2013/12/24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25B2F31-DBE3-41A6-8288-AFB3923379F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F63E5FC-EDAE-4546-A37B-A4E5A3D34EFA}" type="datetimeFigureOut">
              <a:rPr kumimoji="1" lang="ja-JP" altLang="en-US" smtClean="0"/>
              <a:pPr/>
              <a:t>2013/12/24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25B2F31-DBE3-41A6-8288-AFB3923379F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3E5FC-EDAE-4546-A37B-A4E5A3D34EFA}" type="datetimeFigureOut">
              <a:rPr kumimoji="1" lang="ja-JP" altLang="en-US" smtClean="0"/>
              <a:pPr/>
              <a:t>2013/12/24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5B2F31-DBE3-41A6-8288-AFB3923379F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image" Target="../media/image3.emf"/><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9.em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988840"/>
            <a:ext cx="8229600" cy="1143000"/>
          </a:xfrm>
        </p:spPr>
        <p:txBody>
          <a:bodyPr>
            <a:normAutofit fontScale="90000"/>
          </a:bodyPr>
          <a:lstStyle/>
          <a:p>
            <a:r>
              <a:rPr lang="ja-JP" altLang="en-US" dirty="0" smtClean="0"/>
              <a:t>畜産環境整備リース事業</a:t>
            </a:r>
            <a:r>
              <a:rPr lang="en-US" altLang="ja-JP" dirty="0" smtClean="0"/>
              <a:t/>
            </a:r>
            <a:br>
              <a:rPr lang="en-US" altLang="ja-JP" dirty="0" smtClean="0"/>
            </a:br>
            <a:r>
              <a:rPr lang="ja-JP" altLang="en-US" dirty="0" smtClean="0"/>
              <a:t>と手続き方法</a:t>
            </a:r>
            <a:endParaRPr kumimoji="1" lang="ja-JP" altLang="en-US" dirty="0"/>
          </a:p>
        </p:txBody>
      </p:sp>
      <p:sp>
        <p:nvSpPr>
          <p:cNvPr id="5" name="テキスト ボックス 4"/>
          <p:cNvSpPr txBox="1"/>
          <p:nvPr/>
        </p:nvSpPr>
        <p:spPr>
          <a:xfrm>
            <a:off x="1907704" y="5157192"/>
            <a:ext cx="5065810" cy="369332"/>
          </a:xfrm>
          <a:prstGeom prst="rect">
            <a:avLst/>
          </a:prstGeom>
          <a:noFill/>
        </p:spPr>
        <p:txBody>
          <a:bodyPr wrap="none" rtlCol="0">
            <a:spAutoFit/>
          </a:bodyPr>
          <a:lstStyle/>
          <a:p>
            <a:r>
              <a:rPr kumimoji="1" lang="ja-JP" altLang="en-US" b="1" dirty="0" smtClean="0"/>
              <a:t>一般社団</a:t>
            </a:r>
            <a:r>
              <a:rPr kumimoji="1" lang="ja-JP" altLang="en-US" b="1" dirty="0" smtClean="0"/>
              <a:t>法人滋賀県配合飼料価格安定基金協会</a:t>
            </a:r>
            <a:endParaRPr kumimoji="1" lang="ja-JP" alt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331640" y="188640"/>
            <a:ext cx="6336704" cy="369332"/>
          </a:xfrm>
          <a:prstGeom prst="rect">
            <a:avLst/>
          </a:prstGeom>
          <a:solidFill>
            <a:schemeClr val="tx2"/>
          </a:solidFill>
        </p:spPr>
        <p:txBody>
          <a:bodyPr wrap="square" rtlCol="0">
            <a:spAutoFit/>
          </a:bodyPr>
          <a:lstStyle/>
          <a:p>
            <a:r>
              <a:rPr kumimoji="1" lang="ja-JP" altLang="en-US" dirty="0" smtClean="0">
                <a:solidFill>
                  <a:schemeClr val="bg1"/>
                </a:solidFill>
              </a:rPr>
              <a:t>畜産経営生産性向上支援リースの申請に係る必要な添付書類</a:t>
            </a:r>
            <a:endParaRPr kumimoji="1" lang="ja-JP" altLang="en-US" dirty="0">
              <a:solidFill>
                <a:schemeClr val="bg1"/>
              </a:solidFill>
            </a:endParaRPr>
          </a:p>
        </p:txBody>
      </p:sp>
      <p:graphicFrame>
        <p:nvGraphicFramePr>
          <p:cNvPr id="8" name="表 7"/>
          <p:cNvGraphicFramePr>
            <a:graphicFrameLocks noGrp="1"/>
          </p:cNvGraphicFramePr>
          <p:nvPr/>
        </p:nvGraphicFramePr>
        <p:xfrm>
          <a:off x="179512" y="764704"/>
          <a:ext cx="8712968" cy="5699760"/>
        </p:xfrm>
        <a:graphic>
          <a:graphicData uri="http://schemas.openxmlformats.org/drawingml/2006/table">
            <a:tbl>
              <a:tblPr firstRow="1" bandRow="1">
                <a:tableStyleId>{5C22544A-7EE6-4342-B048-85BDC9FD1C3A}</a:tableStyleId>
              </a:tblPr>
              <a:tblGrid>
                <a:gridCol w="6840759"/>
                <a:gridCol w="1202440"/>
                <a:gridCol w="669769"/>
              </a:tblGrid>
              <a:tr h="360402">
                <a:tc>
                  <a:txBody>
                    <a:bodyPr/>
                    <a:lstStyle/>
                    <a:p>
                      <a:r>
                        <a:rPr kumimoji="1" lang="ja-JP" altLang="en-US" dirty="0" smtClean="0"/>
                        <a:t>　　　　　　　　　　申請に係る必要な添付書類</a:t>
                      </a:r>
                      <a:endParaRPr kumimoji="1" lang="ja-JP" altLang="en-US" dirty="0"/>
                    </a:p>
                  </a:txBody>
                  <a:tcPr/>
                </a:tc>
                <a:tc>
                  <a:txBody>
                    <a:bodyPr/>
                    <a:lstStyle/>
                    <a:p>
                      <a:endParaRPr kumimoji="1" lang="ja-JP" altLang="en-US" dirty="0"/>
                    </a:p>
                  </a:txBody>
                  <a:tcPr/>
                </a:tc>
                <a:tc>
                  <a:txBody>
                    <a:bodyPr/>
                    <a:lstStyle/>
                    <a:p>
                      <a:r>
                        <a:rPr kumimoji="1" lang="ja-JP" altLang="en-US" sz="1400" dirty="0" smtClean="0"/>
                        <a:t>確認</a:t>
                      </a:r>
                      <a:endParaRPr kumimoji="1" lang="ja-JP" altLang="en-US" sz="1400" dirty="0"/>
                    </a:p>
                  </a:txBody>
                  <a:tcPr/>
                </a:tc>
              </a:tr>
              <a:tr h="840938">
                <a:tc>
                  <a:txBody>
                    <a:bodyPr/>
                    <a:lstStyle/>
                    <a:p>
                      <a:r>
                        <a:rPr kumimoji="1" lang="ja-JP" altLang="en-US" sz="16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認定農業者又は知事特認者の認定書面</a:t>
                      </a:r>
                      <a:endParaRPr kumimoji="1" lang="en-US" altLang="ja-JP" sz="16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endParaRPr>
                    </a:p>
                    <a:p>
                      <a:r>
                        <a:rPr kumimoji="1" lang="ja-JP" altLang="en-US" sz="16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農業経営改善計画認定申請書</a:t>
                      </a: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（当初、申請のために提出した計画書）</a:t>
                      </a:r>
                      <a:endPar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endParaRPr>
                    </a:p>
                    <a:p>
                      <a:r>
                        <a:rPr kumimoji="1" lang="ja-JP" altLang="en-US" sz="18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　　　　　　　　　　　　　　</a:t>
                      </a:r>
                      <a:r>
                        <a:rPr kumimoji="1" lang="ja-JP" altLang="en-US" sz="12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有効期限１年未満のものは継続の確約書が必要</a:t>
                      </a:r>
                      <a:endParaRPr kumimoji="1" lang="ja-JP" altLang="en-US" sz="1200" dirty="0"/>
                    </a:p>
                  </a:txBody>
                  <a:tcPr>
                    <a:solidFill>
                      <a:schemeClr val="accent2">
                        <a:lumMod val="20000"/>
                        <a:lumOff val="80000"/>
                      </a:schemeClr>
                    </a:solidFill>
                  </a:tcPr>
                </a:tc>
                <a:tc>
                  <a:txBody>
                    <a:bodyPr/>
                    <a:lstStyle/>
                    <a:p>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コピー提出</a:t>
                      </a:r>
                      <a:endParaRPr kumimoji="1" lang="ja-JP" altLang="en-US" sz="1400" dirty="0"/>
                    </a:p>
                  </a:txBody>
                  <a:tcPr>
                    <a:solidFill>
                      <a:schemeClr val="accent2">
                        <a:lumMod val="20000"/>
                        <a:lumOff val="80000"/>
                      </a:schemeClr>
                    </a:solidFill>
                  </a:tcPr>
                </a:tc>
                <a:tc>
                  <a:txBody>
                    <a:bodyPr/>
                    <a:lstStyle/>
                    <a:p>
                      <a:endParaRPr kumimoji="1" lang="ja-JP" altLang="en-US" dirty="0"/>
                    </a:p>
                  </a:txBody>
                  <a:tcPr>
                    <a:solidFill>
                      <a:schemeClr val="accent2">
                        <a:lumMod val="20000"/>
                        <a:lumOff val="80000"/>
                      </a:schemeClr>
                    </a:solidFill>
                  </a:tcPr>
                </a:tc>
              </a:tr>
              <a:tr h="3604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normalizeH="0" baseline="0" dirty="0" smtClean="0">
                          <a:ln>
                            <a:noFill/>
                          </a:ln>
                          <a:solidFill>
                            <a:schemeClr val="tx1"/>
                          </a:solidFill>
                          <a:effectLst/>
                          <a:latin typeface="Arial" pitchFamily="34" charset="0"/>
                          <a:ea typeface="ＭＳ Ｐゴシック" pitchFamily="50" charset="-128"/>
                        </a:rPr>
                        <a:t>経営者が６０歳以上で後継者のないもの</a:t>
                      </a:r>
                    </a:p>
                  </a:txBody>
                  <a:tcPr>
                    <a:solidFill>
                      <a:schemeClr val="accent2">
                        <a:lumMod val="20000"/>
                        <a:lumOff val="80000"/>
                      </a:schemeClr>
                    </a:solidFill>
                  </a:tcPr>
                </a:tc>
                <a:tc>
                  <a:txBody>
                    <a:bodyPr/>
                    <a:lstStyle/>
                    <a:p>
                      <a:r>
                        <a:rPr kumimoji="1" lang="ja-JP" altLang="en-US" sz="1400" dirty="0" smtClean="0"/>
                        <a:t>提出</a:t>
                      </a:r>
                      <a:endParaRPr kumimoji="1" lang="ja-JP" altLang="en-US" sz="1400" dirty="0"/>
                    </a:p>
                  </a:txBody>
                  <a:tcPr>
                    <a:solidFill>
                      <a:schemeClr val="accent2">
                        <a:lumMod val="20000"/>
                        <a:lumOff val="80000"/>
                      </a:schemeClr>
                    </a:solidFill>
                  </a:tcPr>
                </a:tc>
                <a:tc>
                  <a:txBody>
                    <a:bodyPr/>
                    <a:lstStyle/>
                    <a:p>
                      <a:endParaRPr kumimoji="1" lang="ja-JP" altLang="en-US" dirty="0"/>
                    </a:p>
                  </a:txBody>
                  <a:tcPr>
                    <a:solidFill>
                      <a:schemeClr val="accent2">
                        <a:lumMod val="20000"/>
                        <a:lumOff val="80000"/>
                      </a:schemeClr>
                    </a:solidFill>
                  </a:tcPr>
                </a:tc>
              </a:tr>
              <a:tr h="3604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normalizeH="0" baseline="0" dirty="0" smtClean="0">
                          <a:ln>
                            <a:noFill/>
                          </a:ln>
                          <a:solidFill>
                            <a:schemeClr val="tx1"/>
                          </a:solidFill>
                          <a:effectLst/>
                          <a:latin typeface="Arial" pitchFamily="34" charset="0"/>
                          <a:ea typeface="ＭＳ Ｐゴシック" pitchFamily="50" charset="-128"/>
                        </a:rPr>
                        <a:t>リース貸付対象施設導入（利用）計画</a:t>
                      </a:r>
                    </a:p>
                  </a:txBody>
                  <a:tcPr>
                    <a:solidFill>
                      <a:schemeClr val="accent2">
                        <a:lumMod val="20000"/>
                        <a:lumOff val="80000"/>
                      </a:schemeClr>
                    </a:solidFill>
                  </a:tcPr>
                </a:tc>
                <a:tc>
                  <a:txBody>
                    <a:bodyPr/>
                    <a:lstStyle/>
                    <a:p>
                      <a:r>
                        <a:rPr kumimoji="1" lang="ja-JP" altLang="en-US" sz="1400" dirty="0" smtClean="0"/>
                        <a:t>記載</a:t>
                      </a:r>
                      <a:endParaRPr kumimoji="1" lang="ja-JP" altLang="en-US" sz="1400" dirty="0"/>
                    </a:p>
                  </a:txBody>
                  <a:tcPr>
                    <a:solidFill>
                      <a:schemeClr val="accent2">
                        <a:lumMod val="20000"/>
                        <a:lumOff val="80000"/>
                      </a:schemeClr>
                    </a:solidFill>
                  </a:tcPr>
                </a:tc>
                <a:tc>
                  <a:txBody>
                    <a:bodyPr/>
                    <a:lstStyle/>
                    <a:p>
                      <a:endParaRPr kumimoji="1" lang="ja-JP" altLang="en-US" dirty="0"/>
                    </a:p>
                  </a:txBody>
                  <a:tcPr>
                    <a:solidFill>
                      <a:schemeClr val="accent2">
                        <a:lumMod val="20000"/>
                        <a:lumOff val="80000"/>
                      </a:schemeClr>
                    </a:solidFill>
                  </a:tcPr>
                </a:tc>
              </a:tr>
              <a:tr h="3604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見積書、カタログ及び図面</a:t>
                      </a: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（図面については原本証明を行ったもの）</a:t>
                      </a:r>
                      <a:endPar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endParaRPr>
                    </a:p>
                  </a:txBody>
                  <a:tcPr>
                    <a:solidFill>
                      <a:schemeClr val="accent2">
                        <a:lumMod val="20000"/>
                        <a:lumOff val="80000"/>
                      </a:schemeClr>
                    </a:solidFill>
                  </a:tcPr>
                </a:tc>
                <a:tc>
                  <a:txBody>
                    <a:bodyPr/>
                    <a:lstStyle/>
                    <a:p>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原本提出</a:t>
                      </a:r>
                      <a:endParaRPr kumimoji="1" lang="ja-JP" altLang="en-US" sz="1400" dirty="0"/>
                    </a:p>
                  </a:txBody>
                  <a:tcPr>
                    <a:solidFill>
                      <a:schemeClr val="accent2">
                        <a:lumMod val="20000"/>
                        <a:lumOff val="80000"/>
                      </a:schemeClr>
                    </a:solidFill>
                  </a:tcPr>
                </a:tc>
                <a:tc>
                  <a:txBody>
                    <a:bodyPr/>
                    <a:lstStyle/>
                    <a:p>
                      <a:endParaRPr kumimoji="1" lang="ja-JP" altLang="en-US" dirty="0"/>
                    </a:p>
                  </a:txBody>
                  <a:tcPr>
                    <a:solidFill>
                      <a:schemeClr val="accent2">
                        <a:lumMod val="20000"/>
                        <a:lumOff val="80000"/>
                      </a:schemeClr>
                    </a:solidFill>
                  </a:tcPr>
                </a:tc>
              </a:tr>
              <a:tr h="3604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見積合わせ結果表</a:t>
                      </a:r>
                      <a:endParaRPr kumimoji="1" lang="ja-JP" altLang="en-US" sz="1600" b="0" i="0" u="none" strike="noStrike" cap="none" normalizeH="0" baseline="0" dirty="0" smtClean="0">
                        <a:ln>
                          <a:noFill/>
                        </a:ln>
                        <a:solidFill>
                          <a:schemeClr val="tx1"/>
                        </a:solidFill>
                        <a:effectLst/>
                        <a:latin typeface="Arial" pitchFamily="34" charset="0"/>
                        <a:ea typeface="ＭＳ Ｐゴシック" pitchFamily="50" charset="-128"/>
                      </a:endParaRPr>
                    </a:p>
                  </a:txBody>
                  <a:tcPr>
                    <a:solidFill>
                      <a:schemeClr val="accent2">
                        <a:lumMod val="20000"/>
                        <a:lumOff val="80000"/>
                      </a:schemeClr>
                    </a:solidFill>
                  </a:tcPr>
                </a:tc>
                <a:tc>
                  <a:txBody>
                    <a:bodyPr/>
                    <a:lstStyle/>
                    <a:p>
                      <a:endParaRPr kumimoji="1" lang="ja-JP" altLang="en-US" dirty="0"/>
                    </a:p>
                  </a:txBody>
                  <a:tcPr>
                    <a:solidFill>
                      <a:schemeClr val="accent2">
                        <a:lumMod val="20000"/>
                        <a:lumOff val="80000"/>
                      </a:schemeClr>
                    </a:solidFill>
                  </a:tcPr>
                </a:tc>
                <a:tc>
                  <a:txBody>
                    <a:bodyPr/>
                    <a:lstStyle/>
                    <a:p>
                      <a:endParaRPr kumimoji="1" lang="ja-JP" altLang="en-US"/>
                    </a:p>
                  </a:txBody>
                  <a:tcPr>
                    <a:solidFill>
                      <a:schemeClr val="accent2">
                        <a:lumMod val="20000"/>
                        <a:lumOff val="80000"/>
                      </a:schemeClr>
                    </a:solidFill>
                  </a:tcPr>
                </a:tc>
              </a:tr>
              <a:tr h="3420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農業環境規範に基づく点検シート</a:t>
                      </a:r>
                      <a:endParaRPr kumimoji="1" lang="ja-JP" altLang="en-US" sz="1600" dirty="0"/>
                    </a:p>
                  </a:txBody>
                  <a:tcPr>
                    <a:solidFill>
                      <a:schemeClr val="accent2">
                        <a:lumMod val="20000"/>
                        <a:lumOff val="80000"/>
                      </a:schemeClr>
                    </a:solidFill>
                  </a:tcPr>
                </a:tc>
                <a:tc>
                  <a:txBody>
                    <a:bodyPr/>
                    <a:lstStyle/>
                    <a:p>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様式より提出</a:t>
                      </a:r>
                      <a:endParaRPr kumimoji="1" lang="ja-JP" altLang="en-US" sz="1400" dirty="0"/>
                    </a:p>
                  </a:txBody>
                  <a:tcPr>
                    <a:solidFill>
                      <a:schemeClr val="accent2">
                        <a:lumMod val="20000"/>
                        <a:lumOff val="80000"/>
                      </a:schemeClr>
                    </a:solidFill>
                  </a:tcPr>
                </a:tc>
                <a:tc>
                  <a:txBody>
                    <a:bodyPr/>
                    <a:lstStyle/>
                    <a:p>
                      <a:endParaRPr kumimoji="1" lang="ja-JP" altLang="en-US" dirty="0"/>
                    </a:p>
                  </a:txBody>
                  <a:tcPr>
                    <a:solidFill>
                      <a:schemeClr val="accent2">
                        <a:lumMod val="20000"/>
                        <a:lumOff val="80000"/>
                      </a:schemeClr>
                    </a:solidFill>
                  </a:tcPr>
                </a:tc>
              </a:tr>
              <a:tr h="3363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配合飼料価格安定制度に係る申告書</a:t>
                      </a:r>
                      <a:endParaRPr kumimoji="1" lang="ja-JP" altLang="en-US" sz="1600" dirty="0"/>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様式より提出</a:t>
                      </a:r>
                      <a:endParaRPr kumimoji="1" lang="ja-JP" altLang="en-US" sz="1400" dirty="0"/>
                    </a:p>
                  </a:txBody>
                  <a:tcPr>
                    <a:solidFill>
                      <a:schemeClr val="accent2">
                        <a:lumMod val="20000"/>
                        <a:lumOff val="80000"/>
                      </a:schemeClr>
                    </a:solidFill>
                  </a:tcPr>
                </a:tc>
                <a:tc>
                  <a:txBody>
                    <a:bodyPr/>
                    <a:lstStyle/>
                    <a:p>
                      <a:endParaRPr kumimoji="1" lang="ja-JP" altLang="en-US" dirty="0"/>
                    </a:p>
                  </a:txBody>
                  <a:tcPr>
                    <a:solidFill>
                      <a:schemeClr val="accent2">
                        <a:lumMod val="20000"/>
                        <a:lumOff val="80000"/>
                      </a:schemeClr>
                    </a:solidFill>
                  </a:tcPr>
                </a:tc>
              </a:tr>
              <a:tr h="7508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直近年度の税の申告書などの書類</a:t>
                      </a:r>
                      <a:endParaRPr kumimoji="1" lang="en-US" altLang="ja-JP" sz="16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　　（青色申告決算書：に基づき所得金額の確認が必要、</a:t>
                      </a:r>
                      <a:endPar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　　損失経常が１年でもある場合は、借入金明細・内訳が必要となる。</a:t>
                      </a:r>
                      <a:endPar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　　ない場合は、機構に提出は不要）</a:t>
                      </a:r>
                      <a:endParaRPr kumimoji="1" lang="ja-JP" altLang="en-US" dirty="0"/>
                    </a:p>
                  </a:txBody>
                  <a:tcPr/>
                </a:tc>
                <a:tc>
                  <a:txBody>
                    <a:bodyPr/>
                    <a:lstStyle/>
                    <a:p>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コピー提出</a:t>
                      </a:r>
                      <a:endParaRPr kumimoji="1" lang="ja-JP" altLang="en-US" sz="1400" dirty="0"/>
                    </a:p>
                  </a:txBody>
                  <a:tcPr/>
                </a:tc>
                <a:tc>
                  <a:txBody>
                    <a:bodyPr/>
                    <a:lstStyle/>
                    <a:p>
                      <a:endParaRPr kumimoji="1" lang="ja-JP" altLang="en-US" dirty="0"/>
                    </a:p>
                  </a:txBody>
                  <a:tcPr/>
                </a:tc>
              </a:tr>
              <a:tr h="2887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繰越損がある場合は、直近３年間の決算書貸借対照表、損益計算書など）</a:t>
                      </a: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該当者のみ</a:t>
                      </a:r>
                      <a:endParaRPr lang="ja-JP" altLang="en-US" dirty="0"/>
                    </a:p>
                  </a:txBody>
                  <a:tcPr/>
                </a:tc>
                <a:tc>
                  <a:txBody>
                    <a:bodyPr/>
                    <a:lstStyle/>
                    <a:p>
                      <a:endParaRPr kumimoji="1" lang="ja-JP" altLang="en-US" dirty="0"/>
                    </a:p>
                  </a:txBody>
                  <a:tcPr/>
                </a:tc>
              </a:tr>
              <a:tr h="3604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売上収入に対する借入金の割合が５割を超える場合は、借入金残高の明細内訳書</a:t>
                      </a:r>
                      <a:endParaRPr kumimoji="1" lang="ja-JP" altLang="en-US" sz="1400" dirty="0"/>
                    </a:p>
                  </a:txBody>
                  <a:tcPr/>
                </a:tc>
                <a:tc>
                  <a:txBody>
                    <a:bodyPr/>
                    <a:lstStyle/>
                    <a:p>
                      <a:r>
                        <a:rPr kumimoji="1" lang="ja-JP" altLang="en-US" sz="1400" dirty="0" smtClean="0"/>
                        <a:t>該当者のみ</a:t>
                      </a:r>
                      <a:endParaRPr kumimoji="1" lang="ja-JP" altLang="en-US" sz="1400" dirty="0"/>
                    </a:p>
                  </a:txBody>
                  <a:tcPr/>
                </a:tc>
                <a:tc>
                  <a:txBody>
                    <a:bodyPr/>
                    <a:lstStyle/>
                    <a:p>
                      <a:endParaRPr kumimoji="1" lang="ja-JP" altLang="en-US" dirty="0"/>
                    </a:p>
                  </a:txBody>
                  <a:tcPr/>
                </a:tc>
              </a:tr>
              <a:tr h="5706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cs typeface="ＭＳ 明朝" pitchFamily="17" charset="-128"/>
                        </a:rPr>
                        <a:t>今回の申請金額と貸付残額を含めた額が別に定める額を超える場合は、経営状況報告書・事業計画書の提出並びに連帯保証処置</a:t>
                      </a: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該当者のみ</a:t>
                      </a:r>
                    </a:p>
                    <a:p>
                      <a:endParaRPr kumimoji="1" lang="ja-JP" altLang="en-US" dirty="0"/>
                    </a:p>
                  </a:txBody>
                  <a:tcPr/>
                </a:tc>
                <a:tc>
                  <a:txBody>
                    <a:bodyPr/>
                    <a:lstStyle/>
                    <a:p>
                      <a:endParaRPr kumimoji="1" lang="ja-JP" altLang="en-US" dirty="0"/>
                    </a:p>
                  </a:txBody>
                  <a:tcPr/>
                </a:tc>
              </a:tr>
            </a:tbl>
          </a:graphicData>
        </a:graphic>
      </p:graphicFrame>
      <p:sp>
        <p:nvSpPr>
          <p:cNvPr id="9" name="テキスト ボックス 8"/>
          <p:cNvSpPr txBox="1"/>
          <p:nvPr/>
        </p:nvSpPr>
        <p:spPr>
          <a:xfrm>
            <a:off x="2267744" y="6550223"/>
            <a:ext cx="3312368" cy="307777"/>
          </a:xfrm>
          <a:prstGeom prst="rect">
            <a:avLst/>
          </a:prstGeom>
          <a:noFill/>
        </p:spPr>
        <p:txBody>
          <a:bodyPr wrap="square" rtlCol="0">
            <a:spAutoFit/>
          </a:bodyPr>
          <a:lstStyle/>
          <a:p>
            <a:r>
              <a:rPr kumimoji="1" lang="ja-JP" altLang="en-US" sz="1400" dirty="0" smtClean="0"/>
              <a:t>○：整ったもの、　　</a:t>
            </a:r>
            <a:r>
              <a:rPr kumimoji="1" lang="ja-JP" altLang="en-US" sz="1400" dirty="0" err="1" smtClean="0"/>
              <a:t>ー</a:t>
            </a:r>
            <a:r>
              <a:rPr kumimoji="1" lang="ja-JP" altLang="en-US" sz="1400" dirty="0" smtClean="0"/>
              <a:t>：不要、　</a:t>
            </a:r>
            <a:endParaRPr kumimoji="1" lang="ja-JP" altLang="en-US"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19"/>
          <p:cNvSpPr/>
          <p:nvPr/>
        </p:nvSpPr>
        <p:spPr>
          <a:xfrm>
            <a:off x="179512" y="2924944"/>
            <a:ext cx="8784976" cy="3744416"/>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611560" y="1916832"/>
            <a:ext cx="7992888" cy="79208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2051720" y="404664"/>
            <a:ext cx="5112568" cy="562074"/>
          </a:xfrm>
          <a:solidFill>
            <a:schemeClr val="tx2"/>
          </a:solidFill>
          <a:ln>
            <a:solidFill>
              <a:schemeClr val="accent1"/>
            </a:solidFill>
          </a:ln>
        </p:spPr>
        <p:txBody>
          <a:bodyPr>
            <a:normAutofit fontScale="90000"/>
          </a:bodyPr>
          <a:lstStyle/>
          <a:p>
            <a:r>
              <a:rPr kumimoji="1" lang="ja-JP" altLang="en-US" dirty="0" smtClean="0">
                <a:solidFill>
                  <a:schemeClr val="bg1"/>
                </a:solidFill>
              </a:rPr>
              <a:t>検　収　の　実　施</a:t>
            </a:r>
            <a:endParaRPr kumimoji="1" lang="ja-JP" altLang="en-US" dirty="0">
              <a:solidFill>
                <a:schemeClr val="bg1"/>
              </a:solidFill>
            </a:endParaRPr>
          </a:p>
        </p:txBody>
      </p:sp>
      <p:sp>
        <p:nvSpPr>
          <p:cNvPr id="4" name="テキスト ボックス 3"/>
          <p:cNvSpPr txBox="1"/>
          <p:nvPr/>
        </p:nvSpPr>
        <p:spPr>
          <a:xfrm>
            <a:off x="467544" y="4437112"/>
            <a:ext cx="3405099" cy="307777"/>
          </a:xfrm>
          <a:prstGeom prst="rect">
            <a:avLst/>
          </a:prstGeom>
          <a:noFill/>
        </p:spPr>
        <p:txBody>
          <a:bodyPr wrap="none" rtlCol="0">
            <a:spAutoFit/>
          </a:bodyPr>
          <a:lstStyle/>
          <a:p>
            <a:r>
              <a:rPr kumimoji="1" lang="ja-JP" altLang="en-US" sz="1400" dirty="0" smtClean="0"/>
              <a:t>検収は貸付施設等の納入後速やかに実施</a:t>
            </a:r>
            <a:endParaRPr kumimoji="1" lang="ja-JP" altLang="en-US" sz="1400" dirty="0"/>
          </a:p>
        </p:txBody>
      </p:sp>
      <p:sp>
        <p:nvSpPr>
          <p:cNvPr id="5" name="テキスト ボックス 4"/>
          <p:cNvSpPr txBox="1"/>
          <p:nvPr/>
        </p:nvSpPr>
        <p:spPr>
          <a:xfrm>
            <a:off x="1043608" y="2276872"/>
            <a:ext cx="2031325" cy="369332"/>
          </a:xfrm>
          <a:prstGeom prst="rect">
            <a:avLst/>
          </a:prstGeom>
          <a:solidFill>
            <a:schemeClr val="bg2"/>
          </a:solidFill>
          <a:ln>
            <a:solidFill>
              <a:schemeClr val="tx1"/>
            </a:solidFill>
          </a:ln>
        </p:spPr>
        <p:txBody>
          <a:bodyPr wrap="none" rtlCol="0">
            <a:spAutoFit/>
          </a:bodyPr>
          <a:lstStyle/>
          <a:p>
            <a:r>
              <a:rPr kumimoji="1" lang="ja-JP" altLang="en-US" dirty="0" smtClean="0"/>
              <a:t>受託団体（検収者）</a:t>
            </a:r>
            <a:endParaRPr kumimoji="1" lang="ja-JP" altLang="en-US" dirty="0"/>
          </a:p>
        </p:txBody>
      </p:sp>
      <p:sp>
        <p:nvSpPr>
          <p:cNvPr id="6" name="テキスト ボックス 5"/>
          <p:cNvSpPr txBox="1"/>
          <p:nvPr/>
        </p:nvSpPr>
        <p:spPr>
          <a:xfrm>
            <a:off x="4211960" y="2276872"/>
            <a:ext cx="877163" cy="369332"/>
          </a:xfrm>
          <a:prstGeom prst="rect">
            <a:avLst/>
          </a:prstGeom>
          <a:solidFill>
            <a:schemeClr val="bg2"/>
          </a:solidFill>
          <a:ln>
            <a:solidFill>
              <a:schemeClr val="tx1"/>
            </a:solidFill>
          </a:ln>
        </p:spPr>
        <p:txBody>
          <a:bodyPr wrap="none" rtlCol="0">
            <a:spAutoFit/>
          </a:bodyPr>
          <a:lstStyle/>
          <a:p>
            <a:r>
              <a:rPr kumimoji="1" lang="ja-JP" altLang="en-US" dirty="0" smtClean="0"/>
              <a:t>借受者</a:t>
            </a:r>
            <a:endParaRPr kumimoji="1" lang="ja-JP" altLang="en-US" dirty="0"/>
          </a:p>
        </p:txBody>
      </p:sp>
      <p:sp>
        <p:nvSpPr>
          <p:cNvPr id="7" name="テキスト ボックス 6"/>
          <p:cNvSpPr txBox="1"/>
          <p:nvPr/>
        </p:nvSpPr>
        <p:spPr>
          <a:xfrm>
            <a:off x="6156176" y="2276872"/>
            <a:ext cx="1800493" cy="369332"/>
          </a:xfrm>
          <a:prstGeom prst="rect">
            <a:avLst/>
          </a:prstGeom>
          <a:solidFill>
            <a:schemeClr val="bg2"/>
          </a:solidFill>
          <a:ln>
            <a:solidFill>
              <a:schemeClr val="tx1"/>
            </a:solidFill>
          </a:ln>
        </p:spPr>
        <p:txBody>
          <a:bodyPr wrap="none" rtlCol="0">
            <a:spAutoFit/>
          </a:bodyPr>
          <a:lstStyle/>
          <a:p>
            <a:r>
              <a:rPr kumimoji="1" lang="ja-JP" altLang="en-US" dirty="0" smtClean="0"/>
              <a:t>販売業者担当者</a:t>
            </a:r>
            <a:endParaRPr kumimoji="1" lang="ja-JP" altLang="en-US" dirty="0"/>
          </a:p>
        </p:txBody>
      </p:sp>
      <p:sp>
        <p:nvSpPr>
          <p:cNvPr id="8" name="テキスト ボックス 7"/>
          <p:cNvSpPr txBox="1"/>
          <p:nvPr/>
        </p:nvSpPr>
        <p:spPr>
          <a:xfrm>
            <a:off x="4067944" y="1700808"/>
            <a:ext cx="1107996" cy="369332"/>
          </a:xfrm>
          <a:prstGeom prst="rect">
            <a:avLst/>
          </a:prstGeom>
          <a:solidFill>
            <a:schemeClr val="tx2">
              <a:lumMod val="40000"/>
              <a:lumOff val="60000"/>
            </a:schemeClr>
          </a:solidFill>
          <a:ln>
            <a:solidFill>
              <a:schemeClr val="tx1"/>
            </a:solidFill>
          </a:ln>
        </p:spPr>
        <p:txBody>
          <a:bodyPr wrap="none" rtlCol="0">
            <a:spAutoFit/>
          </a:bodyPr>
          <a:lstStyle/>
          <a:p>
            <a:r>
              <a:rPr kumimoji="1" lang="ja-JP" altLang="en-US" dirty="0" smtClean="0"/>
              <a:t>立　　　会</a:t>
            </a:r>
            <a:endParaRPr kumimoji="1" lang="ja-JP" altLang="en-US" dirty="0"/>
          </a:p>
        </p:txBody>
      </p:sp>
      <p:sp>
        <p:nvSpPr>
          <p:cNvPr id="9" name="円形吹き出し 8"/>
          <p:cNvSpPr/>
          <p:nvPr/>
        </p:nvSpPr>
        <p:spPr>
          <a:xfrm>
            <a:off x="6660232" y="1196752"/>
            <a:ext cx="2160240" cy="576064"/>
          </a:xfrm>
          <a:prstGeom prst="wedgeEllipseCallout">
            <a:avLst>
              <a:gd name="adj1" fmla="val -38049"/>
              <a:gd name="adj2" fmla="val 129641"/>
            </a:avLst>
          </a:prstGeom>
          <a:solidFill>
            <a:schemeClr val="accent2">
              <a:lumMod val="40000"/>
              <a:lumOff val="6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個人印持参のこと</a:t>
            </a:r>
            <a:endParaRPr kumimoji="1" lang="ja-JP" altLang="en-US" sz="1400" dirty="0">
              <a:solidFill>
                <a:schemeClr val="tx1"/>
              </a:solidFill>
            </a:endParaRPr>
          </a:p>
        </p:txBody>
      </p:sp>
      <p:sp>
        <p:nvSpPr>
          <p:cNvPr id="11" name="テキスト ボックス 10"/>
          <p:cNvSpPr txBox="1"/>
          <p:nvPr/>
        </p:nvSpPr>
        <p:spPr>
          <a:xfrm>
            <a:off x="251520" y="1268760"/>
            <a:ext cx="3300904" cy="369332"/>
          </a:xfrm>
          <a:prstGeom prst="rect">
            <a:avLst/>
          </a:prstGeom>
          <a:noFill/>
        </p:spPr>
        <p:txBody>
          <a:bodyPr wrap="none" rtlCol="0">
            <a:spAutoFit/>
          </a:bodyPr>
          <a:lstStyle/>
          <a:p>
            <a:r>
              <a:rPr kumimoji="1" lang="ja-JP" altLang="en-US" dirty="0" smtClean="0"/>
              <a:t>現地（申請書の記入：導入場所）</a:t>
            </a:r>
            <a:endParaRPr kumimoji="1" lang="ja-JP" altLang="en-US" dirty="0"/>
          </a:p>
        </p:txBody>
      </p:sp>
      <p:sp>
        <p:nvSpPr>
          <p:cNvPr id="12" name="テキスト ボックス 11"/>
          <p:cNvSpPr txBox="1"/>
          <p:nvPr/>
        </p:nvSpPr>
        <p:spPr>
          <a:xfrm>
            <a:off x="467544" y="4149080"/>
            <a:ext cx="4439036" cy="307777"/>
          </a:xfrm>
          <a:prstGeom prst="rect">
            <a:avLst/>
          </a:prstGeom>
          <a:noFill/>
        </p:spPr>
        <p:txBody>
          <a:bodyPr wrap="none" rtlCol="0">
            <a:spAutoFit/>
          </a:bodyPr>
          <a:lstStyle/>
          <a:p>
            <a:r>
              <a:rPr kumimoji="1" lang="ja-JP" altLang="en-US" sz="1400" dirty="0" smtClean="0"/>
              <a:t>原本付きカタログ・設計図に基づき、検収調書により実施</a:t>
            </a:r>
            <a:endParaRPr kumimoji="1" lang="ja-JP" altLang="en-US" sz="1400" dirty="0"/>
          </a:p>
        </p:txBody>
      </p:sp>
      <p:sp>
        <p:nvSpPr>
          <p:cNvPr id="13" name="雲形吹き出し 12"/>
          <p:cNvSpPr/>
          <p:nvPr/>
        </p:nvSpPr>
        <p:spPr>
          <a:xfrm>
            <a:off x="251520" y="2996952"/>
            <a:ext cx="4680520" cy="936104"/>
          </a:xfrm>
          <a:prstGeom prst="cloudCallout">
            <a:avLst>
              <a:gd name="adj1" fmla="val -11683"/>
              <a:gd name="adj2" fmla="val -86103"/>
            </a:avLst>
          </a:prstGeom>
          <a:solidFill>
            <a:schemeClr val="tx2">
              <a:lumMod val="20000"/>
              <a:lumOff val="8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検収者は納入日を連絡させる。</a:t>
            </a:r>
            <a:endParaRPr kumimoji="1" lang="en-US" altLang="ja-JP" sz="1400" dirty="0" smtClean="0">
              <a:solidFill>
                <a:schemeClr val="tx1"/>
              </a:solidFill>
            </a:endParaRPr>
          </a:p>
          <a:p>
            <a:pPr algn="ctr"/>
            <a:r>
              <a:rPr lang="ja-JP" altLang="en-US" sz="1400" dirty="0" smtClean="0">
                <a:solidFill>
                  <a:schemeClr val="tx1"/>
                </a:solidFill>
              </a:rPr>
              <a:t>調整の上、検収日を決定し、連絡する。</a:t>
            </a:r>
            <a:endParaRPr kumimoji="1" lang="ja-JP" altLang="en-US" sz="1400" dirty="0">
              <a:solidFill>
                <a:schemeClr val="tx1"/>
              </a:solidFill>
            </a:endParaRPr>
          </a:p>
        </p:txBody>
      </p:sp>
      <p:sp>
        <p:nvSpPr>
          <p:cNvPr id="14" name="テキスト ボックス 13"/>
          <p:cNvSpPr txBox="1"/>
          <p:nvPr/>
        </p:nvSpPr>
        <p:spPr>
          <a:xfrm>
            <a:off x="3131840" y="5733256"/>
            <a:ext cx="5544616" cy="738664"/>
          </a:xfrm>
          <a:prstGeom prst="rect">
            <a:avLst/>
          </a:prstGeom>
          <a:solidFill>
            <a:schemeClr val="tx2">
              <a:lumMod val="20000"/>
              <a:lumOff val="80000"/>
            </a:schemeClr>
          </a:solidFill>
          <a:ln>
            <a:solidFill>
              <a:schemeClr val="tx1"/>
            </a:solidFill>
          </a:ln>
        </p:spPr>
        <p:txBody>
          <a:bodyPr wrap="square" rtlCol="0">
            <a:spAutoFit/>
          </a:bodyPr>
          <a:lstStyle/>
          <a:p>
            <a:r>
              <a:rPr kumimoji="1" lang="ja-JP" altLang="en-US" sz="1400" dirty="0" smtClean="0"/>
              <a:t>道路運送車両法の規定に基づく自動車登録を要する車両類にあっては、</a:t>
            </a:r>
            <a:endParaRPr kumimoji="1" lang="en-US" altLang="ja-JP" sz="1400" dirty="0" smtClean="0"/>
          </a:p>
          <a:p>
            <a:r>
              <a:rPr kumimoji="1" lang="ja-JP" altLang="en-US" sz="1400" dirty="0" smtClean="0"/>
              <a:t>自動車検査登録日をもって検収を実施した日と見なすため、登録後、</a:t>
            </a:r>
            <a:endParaRPr kumimoji="1" lang="en-US" altLang="ja-JP" sz="1400" dirty="0" smtClean="0"/>
          </a:p>
          <a:p>
            <a:r>
              <a:rPr kumimoji="1" lang="ja-JP" altLang="en-US" sz="1400" dirty="0" smtClean="0"/>
              <a:t>速やかに現地検収を実施する。</a:t>
            </a:r>
            <a:endParaRPr kumimoji="1" lang="ja-JP" altLang="en-US" sz="1400" dirty="0"/>
          </a:p>
        </p:txBody>
      </p:sp>
      <p:sp>
        <p:nvSpPr>
          <p:cNvPr id="16" name="円形吹き出し 15"/>
          <p:cNvSpPr/>
          <p:nvPr/>
        </p:nvSpPr>
        <p:spPr>
          <a:xfrm>
            <a:off x="5364088" y="3068960"/>
            <a:ext cx="3096344" cy="612648"/>
          </a:xfrm>
          <a:prstGeom prst="wedgeEllipseCallout">
            <a:avLst>
              <a:gd name="adj1" fmla="val -77023"/>
              <a:gd name="adj2" fmla="val -121735"/>
            </a:avLst>
          </a:prstGeom>
          <a:solidFill>
            <a:schemeClr val="tx2">
              <a:lumMod val="20000"/>
              <a:lumOff val="8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代理人の場合は、委任状が必要</a:t>
            </a:r>
            <a:endParaRPr kumimoji="1" lang="ja-JP" altLang="en-US" sz="1400" dirty="0">
              <a:solidFill>
                <a:schemeClr val="tx1"/>
              </a:solidFill>
            </a:endParaRPr>
          </a:p>
        </p:txBody>
      </p:sp>
      <p:sp>
        <p:nvSpPr>
          <p:cNvPr id="17" name="テキスト ボックス 16"/>
          <p:cNvSpPr txBox="1"/>
          <p:nvPr/>
        </p:nvSpPr>
        <p:spPr>
          <a:xfrm>
            <a:off x="5580112" y="3789040"/>
            <a:ext cx="2725172" cy="1846659"/>
          </a:xfrm>
          <a:prstGeom prst="rect">
            <a:avLst/>
          </a:prstGeom>
          <a:solidFill>
            <a:schemeClr val="accent3">
              <a:lumMod val="60000"/>
              <a:lumOff val="40000"/>
            </a:schemeClr>
          </a:solidFill>
          <a:ln>
            <a:solidFill>
              <a:schemeClr val="accent1"/>
            </a:solidFill>
          </a:ln>
          <a:effectLst>
            <a:outerShdw blurRad="50800" dist="38100" dir="5400000" algn="t" rotWithShape="0">
              <a:prstClr val="black">
                <a:alpha val="40000"/>
              </a:prstClr>
            </a:outerShdw>
          </a:effectLst>
        </p:spPr>
        <p:txBody>
          <a:bodyPr wrap="square" rtlCol="0">
            <a:spAutoFit/>
          </a:bodyPr>
          <a:lstStyle/>
          <a:p>
            <a:r>
              <a:rPr kumimoji="1" lang="ja-JP" altLang="en-US" sz="1600" dirty="0" smtClean="0"/>
              <a:t>検収で揃える資料</a:t>
            </a:r>
            <a:endParaRPr kumimoji="1" lang="en-US" altLang="ja-JP" sz="1600" dirty="0" smtClean="0"/>
          </a:p>
          <a:p>
            <a:r>
              <a:rPr kumimoji="1" lang="ja-JP" altLang="en-US" sz="1400" dirty="0" smtClean="0"/>
              <a:t>１　貸付契約書（２部）</a:t>
            </a:r>
            <a:endParaRPr kumimoji="1" lang="en-US" altLang="ja-JP" sz="1400" dirty="0" smtClean="0"/>
          </a:p>
          <a:p>
            <a:r>
              <a:rPr lang="ja-JP" altLang="en-US" sz="1400" dirty="0" smtClean="0"/>
              <a:t>２　</a:t>
            </a:r>
            <a:r>
              <a:rPr kumimoji="1" lang="ja-JP" altLang="en-US" sz="1400" dirty="0" smtClean="0"/>
              <a:t>検収報告書</a:t>
            </a:r>
            <a:endParaRPr kumimoji="1" lang="en-US" altLang="ja-JP" sz="1400" dirty="0" smtClean="0"/>
          </a:p>
          <a:p>
            <a:r>
              <a:rPr lang="ja-JP" altLang="en-US" sz="1400" dirty="0" smtClean="0"/>
              <a:t>３　保証保険の加入申込委任状</a:t>
            </a:r>
            <a:endParaRPr lang="en-US" altLang="ja-JP" sz="1400" dirty="0" smtClean="0"/>
          </a:p>
          <a:p>
            <a:r>
              <a:rPr kumimoji="1" lang="ja-JP" altLang="en-US" sz="1400" dirty="0" smtClean="0"/>
              <a:t>４　検収写真撮影</a:t>
            </a:r>
            <a:endParaRPr kumimoji="1" lang="en-US" altLang="ja-JP" sz="1400" dirty="0" smtClean="0"/>
          </a:p>
          <a:p>
            <a:r>
              <a:rPr lang="ja-JP" altLang="en-US" sz="1400" dirty="0" smtClean="0"/>
              <a:t>５　「要保険手続」の場合</a:t>
            </a:r>
            <a:endParaRPr lang="en-US" altLang="ja-JP" sz="1400" dirty="0" smtClean="0"/>
          </a:p>
          <a:p>
            <a:r>
              <a:rPr kumimoji="1" lang="ja-JP" altLang="en-US" sz="1400" dirty="0" smtClean="0"/>
              <a:t>　・確認書</a:t>
            </a:r>
            <a:endParaRPr kumimoji="1" lang="en-US" altLang="ja-JP" sz="1400" dirty="0" smtClean="0"/>
          </a:p>
          <a:p>
            <a:r>
              <a:rPr lang="ja-JP" altLang="en-US" sz="1400" dirty="0" smtClean="0"/>
              <a:t>　・損害保険加入状況等確認書</a:t>
            </a:r>
            <a:endParaRPr kumimoji="1" lang="ja-JP" altLang="en-US" sz="1400" dirty="0"/>
          </a:p>
        </p:txBody>
      </p:sp>
      <p:sp>
        <p:nvSpPr>
          <p:cNvPr id="18" name="爆発 1 17"/>
          <p:cNvSpPr/>
          <p:nvPr/>
        </p:nvSpPr>
        <p:spPr>
          <a:xfrm rot="21155588">
            <a:off x="65648" y="5221538"/>
            <a:ext cx="3312368" cy="1232888"/>
          </a:xfrm>
          <a:prstGeom prst="irregularSeal1">
            <a:avLst/>
          </a:prstGeom>
          <a:solidFill>
            <a:srgbClr val="FFFF00"/>
          </a:solidFill>
          <a:ln>
            <a:solidFill>
              <a:srgbClr val="FF000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検収が終了するまでは、使用しないこと</a:t>
            </a:r>
            <a:endParaRPr kumimoji="1" lang="ja-JP" altLang="en-US" sz="1400" dirty="0">
              <a:solidFill>
                <a:schemeClr val="tx1"/>
              </a:solidFill>
            </a:endParaRPr>
          </a:p>
        </p:txBody>
      </p:sp>
      <p:sp>
        <p:nvSpPr>
          <p:cNvPr id="19" name="テキスト ボックス 18"/>
          <p:cNvSpPr txBox="1"/>
          <p:nvPr/>
        </p:nvSpPr>
        <p:spPr>
          <a:xfrm>
            <a:off x="467544" y="4725144"/>
            <a:ext cx="3198311" cy="307777"/>
          </a:xfrm>
          <a:prstGeom prst="rect">
            <a:avLst/>
          </a:prstGeom>
          <a:noFill/>
        </p:spPr>
        <p:txBody>
          <a:bodyPr wrap="none" rtlCol="0">
            <a:spAutoFit/>
          </a:bodyPr>
          <a:lstStyle/>
          <a:p>
            <a:r>
              <a:rPr kumimoji="1" lang="ja-JP" altLang="en-US" sz="1400" dirty="0" smtClean="0"/>
              <a:t>検収時稼働の確認、取扱確認を行うこと</a:t>
            </a:r>
            <a:endParaRPr kumimoji="1" lang="ja-JP" alt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142852"/>
            <a:ext cx="8229600" cy="725470"/>
          </a:xfrm>
        </p:spPr>
        <p:txBody>
          <a:bodyPr>
            <a:normAutofit/>
          </a:bodyPr>
          <a:lstStyle/>
          <a:p>
            <a:r>
              <a:rPr kumimoji="1" lang="ja-JP" altLang="en-US" sz="3600" dirty="0" smtClean="0"/>
              <a:t>畜産環境整備リース事業（通常）の貸付</a:t>
            </a:r>
            <a:endParaRPr kumimoji="1" lang="ja-JP" altLang="en-US" sz="3600" dirty="0"/>
          </a:p>
        </p:txBody>
      </p:sp>
      <p:sp>
        <p:nvSpPr>
          <p:cNvPr id="4" name="テキスト ボックス 3"/>
          <p:cNvSpPr txBox="1"/>
          <p:nvPr/>
        </p:nvSpPr>
        <p:spPr>
          <a:xfrm>
            <a:off x="1928794" y="1142984"/>
            <a:ext cx="5889754" cy="1077218"/>
          </a:xfrm>
          <a:prstGeom prst="rect">
            <a:avLst/>
          </a:prstGeom>
          <a:solidFill>
            <a:schemeClr val="accent1">
              <a:lumMod val="40000"/>
              <a:lumOff val="60000"/>
            </a:schemeClr>
          </a:solidFill>
          <a:ln w="38100">
            <a:solidFill>
              <a:schemeClr val="tx1"/>
            </a:solidFill>
          </a:ln>
          <a:effectLst>
            <a:outerShdw blurRad="50800" dist="38100" dir="5400000" algn="t" rotWithShape="0">
              <a:prstClr val="black">
                <a:alpha val="40000"/>
              </a:prstClr>
            </a:outerShdw>
          </a:effectLst>
        </p:spPr>
        <p:txBody>
          <a:bodyPr wrap="none" rtlCol="0">
            <a:spAutoFit/>
          </a:bodyPr>
          <a:lstStyle/>
          <a:p>
            <a:r>
              <a:rPr kumimoji="1" lang="ja-JP" altLang="en-US" dirty="0" smtClean="0"/>
              <a:t>機械が故障した修理は不可能である。</a:t>
            </a:r>
            <a:endParaRPr kumimoji="1" lang="en-US" altLang="ja-JP" dirty="0" smtClean="0"/>
          </a:p>
          <a:p>
            <a:r>
              <a:rPr lang="ja-JP" altLang="en-US" dirty="0" smtClean="0"/>
              <a:t>新たな取り組みをすることになり、施設・機械を導入したい。</a:t>
            </a:r>
            <a:endParaRPr lang="en-US" altLang="ja-JP" dirty="0" smtClean="0"/>
          </a:p>
          <a:p>
            <a:endParaRPr kumimoji="1" lang="en-US" altLang="ja-JP" sz="1400" dirty="0" smtClean="0"/>
          </a:p>
          <a:p>
            <a:r>
              <a:rPr lang="ja-JP" altLang="en-US" sz="1400" dirty="0" smtClean="0"/>
              <a:t>　　</a:t>
            </a:r>
            <a:r>
              <a:rPr kumimoji="1" lang="ja-JP" altLang="en-US" sz="1400" dirty="0" smtClean="0"/>
              <a:t>（新規の購入、畜産環境整備で導入された機械の更新等）</a:t>
            </a:r>
            <a:endParaRPr kumimoji="1" lang="ja-JP" altLang="en-US" sz="1400" dirty="0"/>
          </a:p>
        </p:txBody>
      </p:sp>
      <p:sp>
        <p:nvSpPr>
          <p:cNvPr id="5" name="テキスト ボックス 4"/>
          <p:cNvSpPr txBox="1"/>
          <p:nvPr/>
        </p:nvSpPr>
        <p:spPr>
          <a:xfrm>
            <a:off x="2786050" y="2714620"/>
            <a:ext cx="4014240" cy="369332"/>
          </a:xfrm>
          <a:prstGeom prst="rect">
            <a:avLst/>
          </a:prstGeom>
          <a:solidFill>
            <a:schemeClr val="accent1">
              <a:lumMod val="40000"/>
              <a:lumOff val="60000"/>
            </a:schemeClr>
          </a:solidFill>
          <a:ln w="28575">
            <a:solidFill>
              <a:schemeClr val="tx1"/>
            </a:solidFill>
          </a:ln>
          <a:effectLst>
            <a:outerShdw blurRad="50800" dist="38100" dir="5400000" algn="t" rotWithShape="0">
              <a:prstClr val="black">
                <a:alpha val="40000"/>
              </a:prstClr>
            </a:outerShdw>
          </a:effectLst>
        </p:spPr>
        <p:txBody>
          <a:bodyPr wrap="none" rtlCol="0">
            <a:spAutoFit/>
          </a:bodyPr>
          <a:lstStyle/>
          <a:p>
            <a:r>
              <a:rPr kumimoji="1" lang="ja-JP" altLang="en-US" dirty="0" smtClean="0"/>
              <a:t>今すぐ導入したいが、購入資金がない。</a:t>
            </a:r>
            <a:endParaRPr kumimoji="1" lang="ja-JP" altLang="en-US" dirty="0"/>
          </a:p>
        </p:txBody>
      </p:sp>
      <p:sp>
        <p:nvSpPr>
          <p:cNvPr id="11" name="テキスト ボックス 10"/>
          <p:cNvSpPr txBox="1"/>
          <p:nvPr/>
        </p:nvSpPr>
        <p:spPr>
          <a:xfrm>
            <a:off x="2000232" y="3571876"/>
            <a:ext cx="5825634" cy="1200329"/>
          </a:xfrm>
          <a:prstGeom prst="rect">
            <a:avLst/>
          </a:prstGeom>
          <a:solidFill>
            <a:schemeClr val="accent1">
              <a:lumMod val="40000"/>
              <a:lumOff val="60000"/>
            </a:schemeClr>
          </a:solidFill>
          <a:ln w="28575">
            <a:solidFill>
              <a:schemeClr val="tx1"/>
            </a:solidFill>
          </a:ln>
          <a:effectLst>
            <a:outerShdw blurRad="50800" dist="38100" dir="5400000" algn="t" rotWithShape="0">
              <a:prstClr val="black">
                <a:alpha val="40000"/>
              </a:prstClr>
            </a:outerShdw>
          </a:effectLst>
        </p:spPr>
        <p:txBody>
          <a:bodyPr wrap="none" rtlCol="0">
            <a:spAutoFit/>
          </a:bodyPr>
          <a:lstStyle/>
          <a:p>
            <a:r>
              <a:rPr lang="ja-JP" altLang="en-US" dirty="0" smtClean="0"/>
              <a:t>貸付料年額：市中金利</a:t>
            </a:r>
            <a:r>
              <a:rPr lang="ja-JP" altLang="en-US" sz="1200" dirty="0" smtClean="0"/>
              <a:t>（日本政策金融公庫：畜産環境対策金利）</a:t>
            </a:r>
            <a:endParaRPr lang="en-US" altLang="ja-JP" sz="1200" dirty="0" smtClean="0"/>
          </a:p>
          <a:p>
            <a:r>
              <a:rPr lang="ja-JP" altLang="en-US" dirty="0" smtClean="0"/>
              <a:t>　　　　　　　　　減額制度有り、約０．５％（認定農家等対象）</a:t>
            </a:r>
            <a:endParaRPr lang="en-US" altLang="ja-JP" dirty="0" smtClean="0"/>
          </a:p>
          <a:p>
            <a:r>
              <a:rPr kumimoji="1" lang="ja-JP" altLang="en-US" dirty="0" smtClean="0"/>
              <a:t>貸付期間　　：施設、機械によって設定</a:t>
            </a:r>
            <a:endParaRPr kumimoji="1" lang="en-US" altLang="ja-JP" dirty="0" smtClean="0"/>
          </a:p>
          <a:p>
            <a:r>
              <a:rPr lang="ja-JP" altLang="en-US" dirty="0" smtClean="0"/>
              <a:t>　　　　　　　　　期間の短縮制度有り</a:t>
            </a:r>
            <a:endParaRPr kumimoji="1" lang="ja-JP" altLang="en-US" dirty="0"/>
          </a:p>
        </p:txBody>
      </p:sp>
      <p:sp>
        <p:nvSpPr>
          <p:cNvPr id="13" name="テキスト ボックス 12"/>
          <p:cNvSpPr txBox="1"/>
          <p:nvPr/>
        </p:nvSpPr>
        <p:spPr>
          <a:xfrm>
            <a:off x="3714744" y="5286388"/>
            <a:ext cx="2214578" cy="369332"/>
          </a:xfrm>
          <a:prstGeom prst="rect">
            <a:avLst/>
          </a:prstGeom>
          <a:solidFill>
            <a:schemeClr val="accent1">
              <a:lumMod val="40000"/>
              <a:lumOff val="60000"/>
            </a:schemeClr>
          </a:solidFill>
          <a:ln w="28575">
            <a:solidFill>
              <a:schemeClr val="tx1"/>
            </a:solidFill>
          </a:ln>
          <a:effectLst>
            <a:outerShdw blurRad="50800" dist="38100" dir="5400000" algn="t" rotWithShape="0">
              <a:prstClr val="black">
                <a:alpha val="40000"/>
              </a:prstClr>
            </a:outerShdw>
          </a:effectLst>
        </p:spPr>
        <p:txBody>
          <a:bodyPr wrap="square" rtlCol="0">
            <a:spAutoFit/>
          </a:bodyPr>
          <a:lstStyle/>
          <a:p>
            <a:r>
              <a:rPr kumimoji="1" lang="ja-JP" altLang="en-US" dirty="0" smtClean="0"/>
              <a:t>借受者：見積り３社</a:t>
            </a:r>
            <a:endParaRPr kumimoji="1" lang="ja-JP" altLang="en-US" dirty="0"/>
          </a:p>
        </p:txBody>
      </p:sp>
      <p:sp>
        <p:nvSpPr>
          <p:cNvPr id="15" name="テキスト ボックス 14"/>
          <p:cNvSpPr txBox="1"/>
          <p:nvPr/>
        </p:nvSpPr>
        <p:spPr>
          <a:xfrm>
            <a:off x="3929058" y="6143644"/>
            <a:ext cx="2031325" cy="369332"/>
          </a:xfrm>
          <a:prstGeom prst="rect">
            <a:avLst/>
          </a:prstGeom>
          <a:solidFill>
            <a:schemeClr val="accent1">
              <a:lumMod val="40000"/>
              <a:lumOff val="60000"/>
            </a:schemeClr>
          </a:solidFill>
          <a:ln w="28575">
            <a:solidFill>
              <a:schemeClr val="tx1"/>
            </a:solidFill>
          </a:ln>
          <a:effectLst>
            <a:glow rad="101600">
              <a:schemeClr val="accent2">
                <a:satMod val="175000"/>
                <a:alpha val="40000"/>
              </a:schemeClr>
            </a:glow>
          </a:effectLst>
        </p:spPr>
        <p:txBody>
          <a:bodyPr wrap="none" rtlCol="0">
            <a:spAutoFit/>
          </a:bodyPr>
          <a:lstStyle/>
          <a:p>
            <a:r>
              <a:rPr kumimoji="1" lang="ja-JP" altLang="en-US" dirty="0" smtClean="0"/>
              <a:t>落札金額が貸付料</a:t>
            </a:r>
            <a:endParaRPr kumimoji="1" lang="ja-JP" altLang="en-US" dirty="0"/>
          </a:p>
        </p:txBody>
      </p:sp>
      <p:sp>
        <p:nvSpPr>
          <p:cNvPr id="16" name="下矢印 15"/>
          <p:cNvSpPr/>
          <p:nvPr/>
        </p:nvSpPr>
        <p:spPr>
          <a:xfrm>
            <a:off x="4572000" y="2214554"/>
            <a:ext cx="357190" cy="500066"/>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下矢印 16"/>
          <p:cNvSpPr/>
          <p:nvPr/>
        </p:nvSpPr>
        <p:spPr>
          <a:xfrm>
            <a:off x="4572000" y="3071810"/>
            <a:ext cx="357190" cy="500066"/>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下矢印 17"/>
          <p:cNvSpPr/>
          <p:nvPr/>
        </p:nvSpPr>
        <p:spPr>
          <a:xfrm>
            <a:off x="4572000" y="4786322"/>
            <a:ext cx="357190" cy="500066"/>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a:off x="4572000" y="5643578"/>
            <a:ext cx="357190" cy="500066"/>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p:cNvPicPr>
            <a:picLocks noChangeAspect="1" noChangeArrowheads="1"/>
          </p:cNvPicPr>
          <p:nvPr/>
        </p:nvPicPr>
        <p:blipFill>
          <a:blip r:embed="rId3" cstate="print"/>
          <a:srcRect/>
          <a:stretch>
            <a:fillRect/>
          </a:stretch>
        </p:blipFill>
        <p:spPr bwMode="auto">
          <a:xfrm>
            <a:off x="7668343" y="1052736"/>
            <a:ext cx="1414289" cy="1152128"/>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cstate="print"/>
          <a:srcRect/>
          <a:stretch>
            <a:fillRect/>
          </a:stretch>
        </p:blipFill>
        <p:spPr bwMode="auto">
          <a:xfrm>
            <a:off x="179512" y="1196752"/>
            <a:ext cx="1275786" cy="1296144"/>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cstate="print"/>
          <a:srcRect/>
          <a:stretch>
            <a:fillRect/>
          </a:stretch>
        </p:blipFill>
        <p:spPr bwMode="auto">
          <a:xfrm>
            <a:off x="2643174" y="5572116"/>
            <a:ext cx="1265032" cy="1285884"/>
          </a:xfrm>
          <a:prstGeom prst="rect">
            <a:avLst/>
          </a:prstGeom>
          <a:noFill/>
          <a:ln w="9525">
            <a:noFill/>
            <a:miter lim="800000"/>
            <a:headEnd/>
            <a:tailEnd/>
          </a:ln>
          <a:effectLst/>
        </p:spPr>
      </p:pic>
      <p:sp>
        <p:nvSpPr>
          <p:cNvPr id="27" name="円形吹き出し 26"/>
          <p:cNvSpPr/>
          <p:nvPr/>
        </p:nvSpPr>
        <p:spPr>
          <a:xfrm>
            <a:off x="6143636" y="4857760"/>
            <a:ext cx="2143140" cy="428628"/>
          </a:xfrm>
          <a:prstGeom prst="wedgeEllipseCallout">
            <a:avLst>
              <a:gd name="adj1" fmla="val -68052"/>
              <a:gd name="adj2" fmla="val 76542"/>
            </a:avLst>
          </a:prstGeom>
          <a:solidFill>
            <a:schemeClr val="accent2">
              <a:lumMod val="40000"/>
              <a:lumOff val="6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借受者が努力！</a:t>
            </a:r>
            <a:endParaRPr kumimoji="1" lang="ja-JP" altLang="en-US" sz="1400" dirty="0">
              <a:solidFill>
                <a:schemeClr val="tx1"/>
              </a:solidFill>
            </a:endParaRPr>
          </a:p>
        </p:txBody>
      </p:sp>
      <p:sp>
        <p:nvSpPr>
          <p:cNvPr id="28" name="テキスト ボックス 27"/>
          <p:cNvSpPr txBox="1"/>
          <p:nvPr/>
        </p:nvSpPr>
        <p:spPr>
          <a:xfrm>
            <a:off x="6072198" y="5643578"/>
            <a:ext cx="2877711" cy="984885"/>
          </a:xfrm>
          <a:prstGeom prst="rect">
            <a:avLst/>
          </a:prstGeom>
          <a:noFill/>
          <a:ln w="28575">
            <a:solidFill>
              <a:schemeClr val="tx1"/>
            </a:solidFill>
            <a:prstDash val="dash"/>
          </a:ln>
        </p:spPr>
        <p:txBody>
          <a:bodyPr wrap="none" rtlCol="0">
            <a:spAutoFit/>
          </a:bodyPr>
          <a:lstStyle/>
          <a:p>
            <a:r>
              <a:rPr kumimoji="1" lang="ja-JP" altLang="en-US" sz="1600" b="1" dirty="0" smtClean="0"/>
              <a:t>相談窓口</a:t>
            </a:r>
            <a:endParaRPr kumimoji="1" lang="en-US" altLang="ja-JP" sz="1600" b="1" dirty="0" smtClean="0"/>
          </a:p>
          <a:p>
            <a:endParaRPr kumimoji="1" lang="en-US" altLang="ja-JP" sz="1400" dirty="0" smtClean="0"/>
          </a:p>
          <a:p>
            <a:r>
              <a:rPr kumimoji="1" lang="ja-JP" altLang="en-US" sz="1400" dirty="0" smtClean="0"/>
              <a:t>滋賀県配合飼料価格安定基金協会</a:t>
            </a:r>
            <a:endParaRPr kumimoji="1" lang="en-US" altLang="ja-JP" sz="1400" dirty="0" smtClean="0"/>
          </a:p>
          <a:p>
            <a:r>
              <a:rPr lang="ja-JP" altLang="en-US" sz="1400" dirty="0" smtClean="0"/>
              <a:t>ＴＥＬ　０７４８－３６－７０６５</a:t>
            </a:r>
            <a:endParaRPr kumimoji="1" lang="ja-JP" altLang="en-US" sz="1400" dirty="0"/>
          </a:p>
        </p:txBody>
      </p:sp>
      <p:sp>
        <p:nvSpPr>
          <p:cNvPr id="20" name="テキスト ボックス 19"/>
          <p:cNvSpPr txBox="1"/>
          <p:nvPr/>
        </p:nvSpPr>
        <p:spPr>
          <a:xfrm>
            <a:off x="142844" y="4929198"/>
            <a:ext cx="2940228" cy="954107"/>
          </a:xfrm>
          <a:prstGeom prst="rect">
            <a:avLst/>
          </a:prstGeom>
          <a:solidFill>
            <a:srgbClr val="FFC000"/>
          </a:solidFill>
          <a:ln>
            <a:solidFill>
              <a:schemeClr val="tx1"/>
            </a:solidFill>
          </a:ln>
          <a:effectLst>
            <a:outerShdw blurRad="50800" dist="38100" dir="5400000" algn="t" rotWithShape="0">
              <a:prstClr val="black">
                <a:alpha val="40000"/>
              </a:prstClr>
            </a:outerShdw>
          </a:effectLst>
        </p:spPr>
        <p:txBody>
          <a:bodyPr wrap="none" rtlCol="0">
            <a:spAutoFit/>
          </a:bodyPr>
          <a:lstStyle/>
          <a:p>
            <a:r>
              <a:rPr kumimoji="1" lang="ja-JP" altLang="en-US" sz="1400" dirty="0" smtClean="0"/>
              <a:t>借りる前に</a:t>
            </a:r>
            <a:endParaRPr kumimoji="1" lang="en-US" altLang="ja-JP" sz="1400" dirty="0" smtClean="0"/>
          </a:p>
          <a:p>
            <a:r>
              <a:rPr lang="ja-JP" altLang="en-US" sz="1400" dirty="0" smtClean="0"/>
              <a:t>・　有利な資金などで対応できないか</a:t>
            </a:r>
            <a:endParaRPr lang="en-US" altLang="ja-JP" sz="1400" dirty="0" smtClean="0"/>
          </a:p>
          <a:p>
            <a:r>
              <a:rPr kumimoji="1" lang="ja-JP" altLang="en-US" sz="1400" dirty="0" smtClean="0"/>
              <a:t>・　補助金制度を利用できないか</a:t>
            </a:r>
            <a:r>
              <a:rPr lang="ja-JP" altLang="en-US" sz="1400" dirty="0" smtClean="0"/>
              <a:t>　</a:t>
            </a:r>
            <a:endParaRPr lang="en-US" altLang="ja-JP" sz="1400" dirty="0" smtClean="0"/>
          </a:p>
          <a:p>
            <a:r>
              <a:rPr kumimoji="1" lang="ja-JP" altLang="en-US" sz="1400" dirty="0" smtClean="0"/>
              <a:t>　　　　　　　　　　　　検討してください。</a:t>
            </a:r>
            <a:endParaRPr kumimoji="1" lang="ja-JP" altLang="en-US" sz="1400" dirty="0"/>
          </a:p>
        </p:txBody>
      </p:sp>
      <p:pic>
        <p:nvPicPr>
          <p:cNvPr id="3" name="Picture 2" descr="C:\Documents and Settings\Administrator\My Documents\My Pictures\Microsoft クリップ オーガナイザ\j0283467.gif"/>
          <p:cNvPicPr>
            <a:picLocks noChangeAspect="1" noChangeArrowheads="1" noCrop="1"/>
          </p:cNvPicPr>
          <p:nvPr/>
        </p:nvPicPr>
        <p:blipFill>
          <a:blip r:embed="rId6" cstate="print"/>
          <a:srcRect/>
          <a:stretch>
            <a:fillRect/>
          </a:stretch>
        </p:blipFill>
        <p:spPr bwMode="auto">
          <a:xfrm>
            <a:off x="0" y="2564904"/>
            <a:ext cx="2016224" cy="2016224"/>
          </a:xfrm>
          <a:prstGeom prst="rect">
            <a:avLst/>
          </a:prstGeom>
          <a:noFill/>
        </p:spPr>
      </p:pic>
      <p:pic>
        <p:nvPicPr>
          <p:cNvPr id="7" name="Picture 5" descr="C:\Documents and Settings\Administrator\Local Settings\Temporary Internet Files\Content.IE5\W52RSHUR\MC900233549[1].wmf"/>
          <p:cNvPicPr>
            <a:picLocks noChangeAspect="1" noChangeArrowheads="1"/>
          </p:cNvPicPr>
          <p:nvPr/>
        </p:nvPicPr>
        <p:blipFill>
          <a:blip r:embed="rId7" cstate="print"/>
          <a:srcRect/>
          <a:stretch>
            <a:fillRect/>
          </a:stretch>
        </p:blipFill>
        <p:spPr bwMode="auto">
          <a:xfrm>
            <a:off x="6804248" y="2060848"/>
            <a:ext cx="1979014" cy="165618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88640"/>
            <a:ext cx="8229600" cy="418058"/>
          </a:xfrm>
        </p:spPr>
        <p:txBody>
          <a:bodyPr>
            <a:normAutofit fontScale="90000"/>
          </a:bodyPr>
          <a:lstStyle/>
          <a:p>
            <a:r>
              <a:rPr kumimoji="1" lang="ja-JP" altLang="en-US" sz="2400" dirty="0" smtClean="0"/>
              <a:t>畜産環境リース事業の貸付施設等及びその貸付期間</a:t>
            </a:r>
            <a:endParaRPr kumimoji="1" lang="ja-JP" altLang="en-US" sz="2400" dirty="0"/>
          </a:p>
        </p:txBody>
      </p:sp>
      <p:sp>
        <p:nvSpPr>
          <p:cNvPr id="4" name="正方形/長方形 3"/>
          <p:cNvSpPr/>
          <p:nvPr/>
        </p:nvSpPr>
        <p:spPr>
          <a:xfrm>
            <a:off x="323528" y="836712"/>
            <a:ext cx="4104456" cy="583264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4644008" y="836712"/>
            <a:ext cx="4248472" cy="388843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p:cNvSpPr/>
          <p:nvPr/>
        </p:nvSpPr>
        <p:spPr>
          <a:xfrm>
            <a:off x="4644008" y="4797152"/>
            <a:ext cx="4248472" cy="187220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95536" y="908720"/>
            <a:ext cx="2215671" cy="307777"/>
          </a:xfrm>
          <a:prstGeom prst="rect">
            <a:avLst/>
          </a:prstGeom>
          <a:noFill/>
        </p:spPr>
        <p:txBody>
          <a:bodyPr wrap="none" rtlCol="0">
            <a:spAutoFit/>
          </a:bodyPr>
          <a:lstStyle/>
          <a:p>
            <a:r>
              <a:rPr kumimoji="1" lang="ja-JP" altLang="en-US" sz="1400" dirty="0" smtClean="0"/>
              <a:t>１　家畜</a:t>
            </a:r>
            <a:r>
              <a:rPr kumimoji="1" lang="ja-JP" altLang="en-US" sz="1400" dirty="0" err="1" smtClean="0"/>
              <a:t>ふん</a:t>
            </a:r>
            <a:r>
              <a:rPr kumimoji="1" lang="ja-JP" altLang="en-US" sz="1400" dirty="0" smtClean="0"/>
              <a:t>尿処理施設等</a:t>
            </a:r>
            <a:endParaRPr kumimoji="1" lang="ja-JP" altLang="en-US" sz="1400" dirty="0"/>
          </a:p>
        </p:txBody>
      </p:sp>
      <p:sp>
        <p:nvSpPr>
          <p:cNvPr id="10" name="テキスト ボックス 9"/>
          <p:cNvSpPr txBox="1"/>
          <p:nvPr/>
        </p:nvSpPr>
        <p:spPr>
          <a:xfrm>
            <a:off x="4716016" y="908720"/>
            <a:ext cx="2520242" cy="307777"/>
          </a:xfrm>
          <a:prstGeom prst="rect">
            <a:avLst/>
          </a:prstGeom>
          <a:noFill/>
        </p:spPr>
        <p:txBody>
          <a:bodyPr wrap="none" rtlCol="0">
            <a:spAutoFit/>
          </a:bodyPr>
          <a:lstStyle/>
          <a:p>
            <a:r>
              <a:rPr kumimoji="1" lang="ja-JP" altLang="en-US" sz="1400" dirty="0" smtClean="0"/>
              <a:t>２　飼料の生産、給与等施設等</a:t>
            </a:r>
            <a:endParaRPr kumimoji="1" lang="ja-JP" altLang="en-US" sz="1400" dirty="0"/>
          </a:p>
        </p:txBody>
      </p:sp>
      <p:graphicFrame>
        <p:nvGraphicFramePr>
          <p:cNvPr id="11" name="表 10"/>
          <p:cNvGraphicFramePr>
            <a:graphicFrameLocks noGrp="1"/>
          </p:cNvGraphicFramePr>
          <p:nvPr/>
        </p:nvGraphicFramePr>
        <p:xfrm>
          <a:off x="4788024" y="1340768"/>
          <a:ext cx="3960439" cy="3240360"/>
        </p:xfrm>
        <a:graphic>
          <a:graphicData uri="http://schemas.openxmlformats.org/drawingml/2006/table">
            <a:tbl>
              <a:tblPr/>
              <a:tblGrid>
                <a:gridCol w="542400"/>
                <a:gridCol w="2985992"/>
                <a:gridCol w="432047"/>
              </a:tblGrid>
              <a:tr h="326698">
                <a:tc>
                  <a:txBody>
                    <a:bodyPr/>
                    <a:lstStyle/>
                    <a:p>
                      <a:pPr indent="133350" algn="just">
                        <a:spcAft>
                          <a:spcPts val="0"/>
                        </a:spcAft>
                      </a:pPr>
                      <a:r>
                        <a:rPr lang="ja-JP" sz="1050" kern="100" dirty="0">
                          <a:latin typeface="Century"/>
                          <a:ea typeface="ＭＳ 明朝"/>
                          <a:cs typeface="Times New Roman"/>
                        </a:rPr>
                        <a:t>項目</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00100" algn="just">
                        <a:spcAft>
                          <a:spcPts val="0"/>
                        </a:spcAft>
                      </a:pPr>
                      <a:r>
                        <a:rPr lang="ja-JP" sz="1050" kern="100" dirty="0">
                          <a:latin typeface="Century"/>
                          <a:ea typeface="ＭＳ 明朝"/>
                          <a:cs typeface="Times New Roman"/>
                        </a:rPr>
                        <a:t>品　目</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100">
                          <a:latin typeface="Century"/>
                          <a:ea typeface="ＭＳ 明朝"/>
                          <a:cs typeface="Times New Roman"/>
                        </a:rPr>
                        <a:t>貸付期間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49">
                <a:tc rowSpan="5">
                  <a:txBody>
                    <a:bodyPr/>
                    <a:lstStyle/>
                    <a:p>
                      <a:pPr algn="just">
                        <a:spcAft>
                          <a:spcPts val="0"/>
                        </a:spcAft>
                      </a:pPr>
                      <a:r>
                        <a:rPr lang="ja-JP" sz="1050" kern="100">
                          <a:latin typeface="Century"/>
                          <a:ea typeface="ＭＳ 明朝"/>
                          <a:cs typeface="Times New Roman"/>
                        </a:rPr>
                        <a:t>飼料貯蔵用施設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Century"/>
                          <a:ea typeface="ＭＳ 明朝"/>
                          <a:cs typeface="Times New Roman"/>
                        </a:rPr>
                        <a:t>飼料貯蔵施設（主としてｺﾝｸﾘｰﾄ製）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Century"/>
                          <a:ea typeface="ＭＳ 明朝"/>
                          <a:cs typeface="Times New Roman"/>
                        </a:rPr>
                        <a:t>１７</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816">
                <a:tc vMerge="1">
                  <a:txBody>
                    <a:bodyPr/>
                    <a:lstStyle/>
                    <a:p>
                      <a:endParaRPr kumimoji="1" lang="ja-JP" altLang="en-US"/>
                    </a:p>
                  </a:txBody>
                  <a:tcPr/>
                </a:tc>
                <a:tc>
                  <a:txBody>
                    <a:bodyPr/>
                    <a:lstStyle/>
                    <a:p>
                      <a:pPr algn="just">
                        <a:spcAft>
                          <a:spcPts val="0"/>
                        </a:spcAft>
                      </a:pPr>
                      <a:r>
                        <a:rPr lang="ja-JP" sz="1050" kern="100">
                          <a:latin typeface="Century"/>
                          <a:ea typeface="ＭＳ 明朝"/>
                          <a:cs typeface="Times New Roman"/>
                        </a:rPr>
                        <a:t>飼料貯蔵施設（主として金属製）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Century"/>
                          <a:ea typeface="ＭＳ 明朝"/>
                          <a:cs typeface="Times New Roman"/>
                        </a:rPr>
                        <a:t>１４</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611">
                <a:tc vMerge="1">
                  <a:txBody>
                    <a:bodyPr/>
                    <a:lstStyle/>
                    <a:p>
                      <a:endParaRPr kumimoji="1" lang="ja-JP" altLang="en-US"/>
                    </a:p>
                  </a:txBody>
                  <a:tcPr/>
                </a:tc>
                <a:tc>
                  <a:txBody>
                    <a:bodyPr/>
                    <a:lstStyle/>
                    <a:p>
                      <a:pPr algn="just">
                        <a:spcAft>
                          <a:spcPts val="0"/>
                        </a:spcAft>
                      </a:pPr>
                      <a:r>
                        <a:rPr lang="ja-JP" sz="1050" kern="100">
                          <a:latin typeface="Century"/>
                          <a:ea typeface="ＭＳ 明朝"/>
                          <a:cs typeface="Times New Roman"/>
                        </a:rPr>
                        <a:t>飼料貯蔵施設（主としてＦＲＰ製）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Century"/>
                          <a:ea typeface="ＭＳ 明朝"/>
                          <a:cs typeface="Times New Roman"/>
                        </a:rPr>
                        <a:t>　８</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6551">
                <a:tc vMerge="1">
                  <a:txBody>
                    <a:bodyPr/>
                    <a:lstStyle/>
                    <a:p>
                      <a:endParaRPr kumimoji="1" lang="ja-JP" altLang="en-US"/>
                    </a:p>
                  </a:txBody>
                  <a:tcPr/>
                </a:tc>
                <a:tc>
                  <a:txBody>
                    <a:bodyPr/>
                    <a:lstStyle/>
                    <a:p>
                      <a:pPr algn="just">
                        <a:spcAft>
                          <a:spcPts val="0"/>
                        </a:spcAft>
                      </a:pPr>
                      <a:r>
                        <a:rPr lang="ja-JP" sz="1050" kern="100">
                          <a:latin typeface="Century"/>
                          <a:ea typeface="ＭＳ 明朝"/>
                          <a:cs typeface="Times New Roman"/>
                        </a:rPr>
                        <a:t>飼料貯蔵施設用屋根（主として金属製）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Century"/>
                          <a:ea typeface="ＭＳ 明朝"/>
                          <a:cs typeface="Times New Roman"/>
                        </a:rPr>
                        <a:t>１４</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49">
                <a:tc vMerge="1">
                  <a:txBody>
                    <a:bodyPr/>
                    <a:lstStyle/>
                    <a:p>
                      <a:endParaRPr kumimoji="1" lang="ja-JP" altLang="en-US"/>
                    </a:p>
                  </a:txBody>
                  <a:tcPr/>
                </a:tc>
                <a:tc>
                  <a:txBody>
                    <a:bodyPr/>
                    <a:lstStyle/>
                    <a:p>
                      <a:pPr algn="just">
                        <a:spcAft>
                          <a:spcPts val="0"/>
                        </a:spcAft>
                      </a:pPr>
                      <a:r>
                        <a:rPr lang="ja-JP" sz="1050" kern="100">
                          <a:latin typeface="Century"/>
                          <a:ea typeface="ＭＳ 明朝"/>
                          <a:cs typeface="Times New Roman"/>
                        </a:rPr>
                        <a:t>飼料貯蔵施設用屋根（主として木製）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Century"/>
                          <a:ea typeface="ＭＳ 明朝"/>
                          <a:cs typeface="Times New Roman"/>
                        </a:rPr>
                        <a:t>　５</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3397">
                <a:tc>
                  <a:txBody>
                    <a:bodyPr/>
                    <a:lstStyle/>
                    <a:p>
                      <a:pPr algn="just">
                        <a:spcAft>
                          <a:spcPts val="0"/>
                        </a:spcAft>
                      </a:pPr>
                      <a:r>
                        <a:rPr lang="ja-JP" sz="1050" kern="100">
                          <a:latin typeface="Century"/>
                          <a:ea typeface="ＭＳ 明朝"/>
                          <a:cs typeface="Times New Roman"/>
                        </a:rPr>
                        <a:t>飼料作物生産・調整機械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Century"/>
                          <a:ea typeface="ＭＳ 明朝"/>
                          <a:cs typeface="Times New Roman"/>
                        </a:rPr>
                        <a:t>ﾊｰﾍﾞｽﾀｰ、ﾓｱ、ｶｯﾀｰ、ﾚｰｷ、ﾍｰﾍﾞｲﾗｰ、ﾛｰﾙﾍﾞｰﾗｰ、ﾃｯﾀﾞｰ、ﾍｰﾈｲｶｰ、ﾛｰﾀﾘｰ、ﾌﾞ</a:t>
                      </a:r>
                      <a:r>
                        <a:rPr lang="en-US" sz="1050" kern="100">
                          <a:latin typeface="Century"/>
                          <a:ea typeface="ＭＳ 明朝"/>
                          <a:cs typeface="Times New Roman"/>
                        </a:rPr>
                        <a:t>-</a:t>
                      </a:r>
                      <a:r>
                        <a:rPr lang="ja-JP" sz="1050" kern="100">
                          <a:latin typeface="Century"/>
                          <a:ea typeface="ＭＳ 明朝"/>
                          <a:cs typeface="Times New Roman"/>
                        </a:rPr>
                        <a:t>ﾛｱｰ、ﾃﾞｽﾄﾘﾋﾞｭｰﾀｰ、ｱﾝﾛｰﾀﾞｰ、ﾍﾞｰﾙｸﾞﾗﾌﾞ、ﾗｯﾋﾟﾝｸﾞﾏｼﾝ、栽培管理用機械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Century"/>
                          <a:ea typeface="ＭＳ 明朝"/>
                          <a:cs typeface="Times New Roman"/>
                        </a:rPr>
                        <a:t>　７</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409">
                <a:tc>
                  <a:txBody>
                    <a:bodyPr/>
                    <a:lstStyle/>
                    <a:p>
                      <a:pPr algn="just">
                        <a:spcAft>
                          <a:spcPts val="0"/>
                        </a:spcAft>
                      </a:pPr>
                      <a:r>
                        <a:rPr lang="ja-JP" sz="1050" kern="100">
                          <a:latin typeface="Century"/>
                          <a:ea typeface="ＭＳ 明朝"/>
                          <a:cs typeface="Times New Roman"/>
                        </a:rPr>
                        <a:t>飼料調整用機械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Century"/>
                          <a:ea typeface="ＭＳ 明朝"/>
                          <a:cs typeface="Times New Roman"/>
                        </a:rPr>
                        <a:t>塩漁混合機、飼料攪拌機、給餌装置</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Century"/>
                          <a:ea typeface="ＭＳ 明朝"/>
                          <a:cs typeface="Times New Roman"/>
                        </a:rPr>
                        <a:t>　７</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698">
                <a:tc rowSpan="3">
                  <a:txBody>
                    <a:bodyPr/>
                    <a:lstStyle/>
                    <a:p>
                      <a:pPr algn="just">
                        <a:spcAft>
                          <a:spcPts val="0"/>
                        </a:spcAft>
                      </a:pPr>
                      <a:r>
                        <a:rPr lang="ja-JP" sz="1050" kern="100">
                          <a:latin typeface="Century"/>
                          <a:ea typeface="ＭＳ 明朝"/>
                          <a:cs typeface="Times New Roman"/>
                        </a:rPr>
                        <a:t>運搬用機械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Century"/>
                          <a:ea typeface="ＭＳ 明朝"/>
                          <a:cs typeface="Times New Roman"/>
                        </a:rPr>
                        <a:t>ﾄﾗｯｸﾀｰ、動力運搬車、ﾌﾛﾝﾄﾛｰﾀﾞｰ、ｼｮﾍﾞﾙﾛｰﾀﾞｰ、ｺﾝﾍﾞｱｰ、ﾄﾚｰﾗｰ、ﾌｧｰﾑﾜｺﾞﾝ、ﾎｲｽﾄ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Century"/>
                          <a:ea typeface="ＭＳ 明朝"/>
                          <a:cs typeface="Times New Roman"/>
                        </a:rPr>
                        <a:t>　７</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077">
                <a:tc vMerge="1">
                  <a:txBody>
                    <a:bodyPr/>
                    <a:lstStyle/>
                    <a:p>
                      <a:endParaRPr kumimoji="1" lang="ja-JP" altLang="en-US"/>
                    </a:p>
                  </a:txBody>
                  <a:tcPr/>
                </a:tc>
                <a:tc>
                  <a:txBody>
                    <a:bodyPr/>
                    <a:lstStyle/>
                    <a:p>
                      <a:pPr algn="just">
                        <a:spcAft>
                          <a:spcPts val="0"/>
                        </a:spcAft>
                      </a:pPr>
                      <a:r>
                        <a:rPr lang="ja-JP" sz="1050" kern="100">
                          <a:latin typeface="Century"/>
                          <a:ea typeface="ＭＳ 明朝"/>
                          <a:cs typeface="Times New Roman"/>
                        </a:rPr>
                        <a:t>ﾄﾗｯｸ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a:latin typeface="Century"/>
                          <a:ea typeface="ＭＳ 明朝"/>
                          <a:cs typeface="Times New Roman"/>
                        </a:rPr>
                        <a:t>　５</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7405">
                <a:tc vMerge="1">
                  <a:txBody>
                    <a:bodyPr/>
                    <a:lstStyle/>
                    <a:p>
                      <a:endParaRPr kumimoji="1" lang="ja-JP" altLang="en-US"/>
                    </a:p>
                  </a:txBody>
                  <a:tcPr/>
                </a:tc>
                <a:tc>
                  <a:txBody>
                    <a:bodyPr/>
                    <a:lstStyle/>
                    <a:p>
                      <a:pPr algn="just">
                        <a:spcAft>
                          <a:spcPts val="0"/>
                        </a:spcAft>
                      </a:pPr>
                      <a:r>
                        <a:rPr lang="ja-JP" sz="1050" kern="100" dirty="0">
                          <a:latin typeface="Century"/>
                          <a:ea typeface="ＭＳ 明朝"/>
                          <a:cs typeface="Times New Roman"/>
                        </a:rPr>
                        <a:t>ﾀﾞﾝﾌﾟｶｰ、軽自動車</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Century"/>
                          <a:ea typeface="ＭＳ 明朝"/>
                          <a:cs typeface="Times New Roman"/>
                        </a:rPr>
                        <a:t>　４</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endParaRPr>
          </a:p>
        </p:txBody>
      </p:sp>
      <p:graphicFrame>
        <p:nvGraphicFramePr>
          <p:cNvPr id="13" name="表 12"/>
          <p:cNvGraphicFramePr>
            <a:graphicFrameLocks noGrp="1"/>
          </p:cNvGraphicFramePr>
          <p:nvPr/>
        </p:nvGraphicFramePr>
        <p:xfrm>
          <a:off x="4788024" y="5157192"/>
          <a:ext cx="3960439" cy="1412240"/>
        </p:xfrm>
        <a:graphic>
          <a:graphicData uri="http://schemas.openxmlformats.org/drawingml/2006/table">
            <a:tbl>
              <a:tblPr/>
              <a:tblGrid>
                <a:gridCol w="724786"/>
                <a:gridCol w="2740599"/>
                <a:gridCol w="495054"/>
              </a:tblGrid>
              <a:tr h="0">
                <a:tc>
                  <a:txBody>
                    <a:bodyPr/>
                    <a:lstStyle/>
                    <a:p>
                      <a:pPr indent="133350" algn="just">
                        <a:spcAft>
                          <a:spcPts val="0"/>
                        </a:spcAft>
                      </a:pPr>
                      <a:r>
                        <a:rPr lang="ja-JP" sz="1050" kern="100" dirty="0">
                          <a:latin typeface="Century"/>
                          <a:ea typeface="ＭＳ 明朝"/>
                          <a:cs typeface="Times New Roman"/>
                        </a:rPr>
                        <a:t>項目</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00100" algn="just">
                        <a:spcAft>
                          <a:spcPts val="0"/>
                        </a:spcAft>
                      </a:pPr>
                      <a:r>
                        <a:rPr lang="ja-JP" sz="1050" kern="100">
                          <a:latin typeface="Century"/>
                          <a:ea typeface="ＭＳ 明朝"/>
                          <a:cs typeface="Times New Roman"/>
                        </a:rPr>
                        <a:t>品　目</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100">
                          <a:latin typeface="Century"/>
                          <a:ea typeface="ＭＳ 明朝"/>
                          <a:cs typeface="Times New Roman"/>
                        </a:rPr>
                        <a:t>貸付期間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2200">
                <a:tc>
                  <a:txBody>
                    <a:bodyPr/>
                    <a:lstStyle/>
                    <a:p>
                      <a:pPr algn="l">
                        <a:spcAft>
                          <a:spcPts val="0"/>
                        </a:spcAft>
                      </a:pPr>
                      <a:r>
                        <a:rPr lang="ja-JP" sz="1050" kern="100" dirty="0">
                          <a:latin typeface="Century"/>
                          <a:ea typeface="ＭＳ 明朝"/>
                          <a:cs typeface="Times New Roman"/>
                        </a:rPr>
                        <a:t>畜産管理機械・装置</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050" kern="100" dirty="0">
                          <a:latin typeface="Century"/>
                          <a:ea typeface="ＭＳ 明朝"/>
                          <a:cs typeface="Times New Roman"/>
                        </a:rPr>
                        <a:t>ｶｰﾌﾊｯﾁ、飲水機、給水装置、管理柵、搾乳装置、ﾊﾞﾙｸｸｰﾗｰ、牛床ﾏｯﾄ、ｽﾀﾝﾁｮﾝ、噴霧機（装置）、洗浄機（装置）、消毒機、ﾎﾞｲﾗｰ、暖房装置、秤量機、発情発見機、搾乳ﾕﾆｯﾄ自動搬送装置、集卵装置、汚卵洗浄機、ｴｺﾌｨｰﾄﾞ給餌ｼｽﾃ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050" kern="100" dirty="0">
                        <a:latin typeface="Century"/>
                        <a:ea typeface="ＭＳ 明朝"/>
                        <a:cs typeface="Times New Roman"/>
                      </a:endParaRPr>
                    </a:p>
                    <a:p>
                      <a:pPr algn="just">
                        <a:spcAft>
                          <a:spcPts val="0"/>
                        </a:spcAft>
                      </a:pPr>
                      <a:r>
                        <a:rPr lang="ja-JP" sz="1050" kern="100" dirty="0">
                          <a:latin typeface="Century"/>
                          <a:ea typeface="ＭＳ 明朝"/>
                          <a:cs typeface="Times New Roman"/>
                        </a:rPr>
                        <a:t>　７</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テキスト ボックス 13"/>
          <p:cNvSpPr txBox="1"/>
          <p:nvPr/>
        </p:nvSpPr>
        <p:spPr>
          <a:xfrm>
            <a:off x="4716016" y="4797152"/>
            <a:ext cx="2222083" cy="307777"/>
          </a:xfrm>
          <a:prstGeom prst="rect">
            <a:avLst/>
          </a:prstGeom>
          <a:noFill/>
        </p:spPr>
        <p:txBody>
          <a:bodyPr wrap="none" rtlCol="0">
            <a:spAutoFit/>
          </a:bodyPr>
          <a:lstStyle/>
          <a:p>
            <a:r>
              <a:rPr kumimoji="1" lang="ja-JP" altLang="en-US" sz="1400" dirty="0" smtClean="0"/>
              <a:t>３　家畜飼養管理等施設等</a:t>
            </a:r>
            <a:endParaRPr kumimoji="1" lang="ja-JP" altLang="en-US" sz="1400" dirty="0"/>
          </a:p>
        </p:txBody>
      </p:sp>
      <p:graphicFrame>
        <p:nvGraphicFramePr>
          <p:cNvPr id="15" name="表 14"/>
          <p:cNvGraphicFramePr>
            <a:graphicFrameLocks noGrp="1"/>
          </p:cNvGraphicFramePr>
          <p:nvPr/>
        </p:nvGraphicFramePr>
        <p:xfrm>
          <a:off x="395537" y="1268760"/>
          <a:ext cx="3888431" cy="4320481"/>
        </p:xfrm>
        <a:graphic>
          <a:graphicData uri="http://schemas.openxmlformats.org/drawingml/2006/table">
            <a:tbl>
              <a:tblPr/>
              <a:tblGrid>
                <a:gridCol w="622667"/>
                <a:gridCol w="2836593"/>
                <a:gridCol w="429171"/>
              </a:tblGrid>
              <a:tr h="284156">
                <a:tc>
                  <a:txBody>
                    <a:bodyPr/>
                    <a:lstStyle/>
                    <a:p>
                      <a:pPr indent="133350" algn="just">
                        <a:spcAft>
                          <a:spcPts val="0"/>
                        </a:spcAft>
                      </a:pPr>
                      <a:r>
                        <a:rPr lang="ja-JP" sz="900" kern="100" dirty="0">
                          <a:latin typeface="Century"/>
                          <a:ea typeface="ＭＳ 明朝"/>
                          <a:cs typeface="Times New Roman"/>
                        </a:rPr>
                        <a:t>項目</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00100" algn="just">
                        <a:spcAft>
                          <a:spcPts val="0"/>
                        </a:spcAft>
                      </a:pPr>
                      <a:r>
                        <a:rPr lang="ja-JP" sz="900" kern="100">
                          <a:latin typeface="Century"/>
                          <a:ea typeface="ＭＳ 明朝"/>
                          <a:cs typeface="Times New Roman"/>
                        </a:rPr>
                        <a:t>品　目</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900" kern="100">
                          <a:latin typeface="Century"/>
                          <a:ea typeface="ＭＳ 明朝"/>
                          <a:cs typeface="Times New Roman"/>
                        </a:rPr>
                        <a:t>貸付期間</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031">
                <a:tc rowSpan="5">
                  <a:txBody>
                    <a:bodyPr/>
                    <a:lstStyle/>
                    <a:p>
                      <a:pPr algn="just">
                        <a:spcAft>
                          <a:spcPts val="0"/>
                        </a:spcAft>
                      </a:pPr>
                      <a:r>
                        <a:rPr lang="ja-JP" sz="900" kern="100">
                          <a:latin typeface="Century"/>
                          <a:ea typeface="ＭＳ 明朝"/>
                          <a:cs typeface="Times New Roman"/>
                        </a:rPr>
                        <a:t>ふん尿処理施設</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1" lang="ja-JP" sz="900" b="1" kern="1200" dirty="0">
                          <a:solidFill>
                            <a:schemeClr val="tx1"/>
                          </a:solidFill>
                          <a:latin typeface="Calibri"/>
                          <a:ea typeface="ＭＳ Ｐゴシック"/>
                          <a:cs typeface="Arial"/>
                        </a:rPr>
                        <a:t>堆</a:t>
                      </a:r>
                      <a:r>
                        <a:rPr kumimoji="1" lang="ja-JP" sz="900" kern="1200" dirty="0">
                          <a:solidFill>
                            <a:schemeClr val="tx1"/>
                          </a:solidFill>
                          <a:latin typeface="Calibri"/>
                          <a:ea typeface="ＭＳ Ｐゴシック"/>
                          <a:cs typeface="+mn-cs"/>
                        </a:rPr>
                        <a:t>堆肥舎、乾燥舎、発酵舎、堆肥置き場、貯留槽、浄化槽、副資材置き場（主としてコンクリート製）</a:t>
                      </a:r>
                      <a:r>
                        <a:rPr kumimoji="1" lang="ja-JP" sz="900" b="1" kern="1200" dirty="0">
                          <a:solidFill>
                            <a:schemeClr val="tx1"/>
                          </a:solidFill>
                          <a:latin typeface="Calibri"/>
                          <a:ea typeface="ＭＳ Ｐゴシック"/>
                          <a:cs typeface="Arial"/>
                        </a:rPr>
                        <a:t>ト製）</a:t>
                      </a:r>
                      <a:endParaRPr lang="ja-JP" sz="900" kern="100" dirty="0">
                        <a:solidFill>
                          <a:schemeClr val="tx1"/>
                        </a:solidFill>
                        <a:latin typeface="Century"/>
                        <a:ea typeface="ＭＳ 明朝"/>
                        <a:cs typeface="Times New Roman"/>
                      </a:endParaRP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900" kern="100">
                        <a:latin typeface="Century"/>
                        <a:ea typeface="ＭＳ 明朝"/>
                        <a:cs typeface="Times New Roman"/>
                      </a:endParaRPr>
                    </a:p>
                    <a:p>
                      <a:pPr algn="just">
                        <a:spcAft>
                          <a:spcPts val="0"/>
                        </a:spcAft>
                      </a:pPr>
                      <a:r>
                        <a:rPr lang="ja-JP" sz="900" kern="100">
                          <a:latin typeface="Century"/>
                          <a:ea typeface="ＭＳ 明朝"/>
                          <a:cs typeface="Times New Roman"/>
                        </a:rPr>
                        <a:t>１７</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8223">
                <a:tc vMerge="1">
                  <a:txBody>
                    <a:bodyPr/>
                    <a:lstStyle/>
                    <a:p>
                      <a:endParaRPr kumimoji="1" lang="ja-JP" altLang="en-US"/>
                    </a:p>
                  </a:txBody>
                  <a:tcPr/>
                </a:tc>
                <a:tc>
                  <a:txBody>
                    <a:bodyPr/>
                    <a:lstStyle/>
                    <a:p>
                      <a:pPr algn="just">
                        <a:spcAft>
                          <a:spcPts val="0"/>
                        </a:spcAft>
                      </a:pPr>
                      <a:r>
                        <a:rPr lang="ja-JP" sz="900" kern="100">
                          <a:latin typeface="Century"/>
                          <a:ea typeface="ＭＳ 明朝"/>
                          <a:cs typeface="Times New Roman"/>
                        </a:rPr>
                        <a:t>発酵舎、堆肥置き場、副資材置き場（主として金属製）</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900" kern="100">
                          <a:latin typeface="Century"/>
                          <a:ea typeface="ＭＳ 明朝"/>
                          <a:cs typeface="Times New Roman"/>
                        </a:rPr>
                        <a:t>１４</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9354">
                <a:tc vMerge="1">
                  <a:txBody>
                    <a:bodyPr/>
                    <a:lstStyle/>
                    <a:p>
                      <a:endParaRPr kumimoji="1" lang="ja-JP" altLang="en-US"/>
                    </a:p>
                  </a:txBody>
                  <a:tcPr/>
                </a:tc>
                <a:tc>
                  <a:txBody>
                    <a:bodyPr/>
                    <a:lstStyle/>
                    <a:p>
                      <a:pPr algn="just">
                        <a:spcAft>
                          <a:spcPts val="0"/>
                        </a:spcAft>
                      </a:pPr>
                      <a:r>
                        <a:rPr lang="ja-JP" sz="900" kern="100">
                          <a:latin typeface="Century"/>
                          <a:ea typeface="ＭＳ 明朝"/>
                          <a:cs typeface="Times New Roman"/>
                        </a:rPr>
                        <a:t>貯留槽、浄化槽（主としてＦＲＰ製）</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900" kern="100">
                          <a:latin typeface="Century"/>
                          <a:ea typeface="ＭＳ 明朝"/>
                          <a:cs typeface="Times New Roman"/>
                        </a:rPr>
                        <a:t>　８</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9354">
                <a:tc vMerge="1">
                  <a:txBody>
                    <a:bodyPr/>
                    <a:lstStyle/>
                    <a:p>
                      <a:endParaRPr kumimoji="1" lang="ja-JP" altLang="en-US"/>
                    </a:p>
                  </a:txBody>
                  <a:tcPr/>
                </a:tc>
                <a:tc>
                  <a:txBody>
                    <a:bodyPr/>
                    <a:lstStyle/>
                    <a:p>
                      <a:pPr algn="just">
                        <a:spcAft>
                          <a:spcPts val="0"/>
                        </a:spcAft>
                      </a:pPr>
                      <a:r>
                        <a:rPr lang="ja-JP" sz="900" kern="100">
                          <a:latin typeface="Century"/>
                          <a:ea typeface="ＭＳ 明朝"/>
                          <a:cs typeface="Times New Roman"/>
                        </a:rPr>
                        <a:t>ふん尿処理施設用屋根（主として金属製）</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900" kern="100">
                          <a:latin typeface="Century"/>
                          <a:ea typeface="ＭＳ 明朝"/>
                          <a:cs typeface="Times New Roman"/>
                        </a:rPr>
                        <a:t>１４</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9354">
                <a:tc vMerge="1">
                  <a:txBody>
                    <a:bodyPr/>
                    <a:lstStyle/>
                    <a:p>
                      <a:endParaRPr kumimoji="1" lang="ja-JP" altLang="en-US"/>
                    </a:p>
                  </a:txBody>
                  <a:tcPr/>
                </a:tc>
                <a:tc>
                  <a:txBody>
                    <a:bodyPr/>
                    <a:lstStyle/>
                    <a:p>
                      <a:pPr algn="just">
                        <a:spcAft>
                          <a:spcPts val="0"/>
                        </a:spcAft>
                      </a:pPr>
                      <a:r>
                        <a:rPr lang="ja-JP" sz="900" kern="100">
                          <a:latin typeface="Century"/>
                          <a:ea typeface="ＭＳ 明朝"/>
                          <a:cs typeface="Times New Roman"/>
                        </a:rPr>
                        <a:t>ふん尿処理施設用屋根（主として木製）</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900" kern="100">
                          <a:latin typeface="Century"/>
                          <a:ea typeface="ＭＳ 明朝"/>
                          <a:cs typeface="Times New Roman"/>
                        </a:rPr>
                        <a:t>　５</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3385">
                <a:tc>
                  <a:txBody>
                    <a:bodyPr/>
                    <a:lstStyle/>
                    <a:p>
                      <a:pPr algn="just">
                        <a:spcAft>
                          <a:spcPts val="0"/>
                        </a:spcAft>
                      </a:pPr>
                      <a:r>
                        <a:rPr lang="ja-JP" sz="900" kern="100">
                          <a:latin typeface="Century"/>
                          <a:ea typeface="ＭＳ 明朝"/>
                          <a:cs typeface="Times New Roman"/>
                        </a:rPr>
                        <a:t>ふん尿処理機械・装置</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900" kern="100">
                          <a:latin typeface="Century"/>
                          <a:ea typeface="ＭＳ 明朝"/>
                          <a:cs typeface="Times New Roman"/>
                        </a:rPr>
                        <a:t>発酵機（装置）、攪拌乾燥機（装置）、火力乾燥機、送風機（装置）、換気扇、ふん尿焼却炉、鶏糞ボイラー、固液分離機、汚水攪拌機、ばっ気装置、浄化装置</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900" kern="100">
                        <a:latin typeface="Century"/>
                        <a:ea typeface="ＭＳ 明朝"/>
                        <a:cs typeface="Times New Roman"/>
                      </a:endParaRPr>
                    </a:p>
                    <a:p>
                      <a:pPr algn="just">
                        <a:spcAft>
                          <a:spcPts val="0"/>
                        </a:spcAft>
                      </a:pPr>
                      <a:r>
                        <a:rPr lang="ja-JP" sz="900" kern="100">
                          <a:latin typeface="Century"/>
                          <a:ea typeface="ＭＳ 明朝"/>
                          <a:cs typeface="Times New Roman"/>
                        </a:rPr>
                        <a:t>　７</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031">
                <a:tc rowSpan="3">
                  <a:txBody>
                    <a:bodyPr/>
                    <a:lstStyle/>
                    <a:p>
                      <a:pPr algn="just">
                        <a:spcAft>
                          <a:spcPts val="0"/>
                        </a:spcAft>
                      </a:pPr>
                      <a:r>
                        <a:rPr lang="ja-JP" sz="900" kern="100">
                          <a:latin typeface="Century"/>
                          <a:ea typeface="ＭＳ 明朝"/>
                          <a:cs typeface="Times New Roman"/>
                        </a:rPr>
                        <a:t>運搬用機具</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900" kern="100">
                          <a:latin typeface="Century"/>
                          <a:ea typeface="ＭＳ 明朝"/>
                          <a:cs typeface="Times New Roman"/>
                        </a:rPr>
                        <a:t>ﾌﾛﾝﾄﾛｰﾀﾞ、ﾌｫｰｸﾘﾌﾄ、ｺﾝﾍﾞｱｰ、ﾄﾚｰﾗｰ、動力運搬車、搬送装置、ﾊﾟﾈﾙﾎﾞｯｸｽ、ﾄﾗｯｸﾀｰ、ｼｮﾍﾞﾙﾛｰﾀﾞｰ</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900" kern="100">
                        <a:latin typeface="Century"/>
                        <a:ea typeface="ＭＳ 明朝"/>
                        <a:cs typeface="Times New Roman"/>
                      </a:endParaRPr>
                    </a:p>
                    <a:p>
                      <a:pPr algn="just">
                        <a:spcAft>
                          <a:spcPts val="0"/>
                        </a:spcAft>
                      </a:pPr>
                      <a:r>
                        <a:rPr lang="ja-JP" sz="900" kern="100">
                          <a:latin typeface="Century"/>
                          <a:ea typeface="ＭＳ 明朝"/>
                          <a:cs typeface="Times New Roman"/>
                        </a:rPr>
                        <a:t>　７</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297">
                <a:tc vMerge="1">
                  <a:txBody>
                    <a:bodyPr/>
                    <a:lstStyle/>
                    <a:p>
                      <a:endParaRPr kumimoji="1" lang="ja-JP" altLang="en-US"/>
                    </a:p>
                  </a:txBody>
                  <a:tcPr/>
                </a:tc>
                <a:tc>
                  <a:txBody>
                    <a:bodyPr/>
                    <a:lstStyle/>
                    <a:p>
                      <a:pPr algn="just">
                        <a:spcAft>
                          <a:spcPts val="0"/>
                        </a:spcAft>
                      </a:pPr>
                      <a:r>
                        <a:rPr lang="ja-JP" sz="900" kern="100">
                          <a:latin typeface="Century"/>
                          <a:ea typeface="ＭＳ 明朝"/>
                          <a:cs typeface="Times New Roman"/>
                        </a:rPr>
                        <a:t>ﾄﾗｯｸ</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900" kern="100">
                          <a:latin typeface="Century"/>
                          <a:ea typeface="ＭＳ 明朝"/>
                          <a:cs typeface="Times New Roman"/>
                        </a:rPr>
                        <a:t>　５</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078">
                <a:tc vMerge="1">
                  <a:txBody>
                    <a:bodyPr/>
                    <a:lstStyle/>
                    <a:p>
                      <a:endParaRPr kumimoji="1" lang="ja-JP" altLang="en-US"/>
                    </a:p>
                  </a:txBody>
                  <a:tcPr/>
                </a:tc>
                <a:tc>
                  <a:txBody>
                    <a:bodyPr/>
                    <a:lstStyle/>
                    <a:p>
                      <a:pPr algn="just">
                        <a:spcAft>
                          <a:spcPts val="0"/>
                        </a:spcAft>
                      </a:pPr>
                      <a:r>
                        <a:rPr lang="ja-JP" sz="900" kern="100">
                          <a:latin typeface="Century"/>
                          <a:ea typeface="ＭＳ 明朝"/>
                          <a:cs typeface="Times New Roman"/>
                        </a:rPr>
                        <a:t>ﾀﾞﾝﾌﾟｶｰ、軽自動車</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900" kern="100">
                          <a:latin typeface="Century"/>
                          <a:ea typeface="ＭＳ 明朝"/>
                          <a:cs typeface="Times New Roman"/>
                        </a:rPr>
                        <a:t>　４</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031">
                <a:tc>
                  <a:txBody>
                    <a:bodyPr/>
                    <a:lstStyle/>
                    <a:p>
                      <a:pPr algn="just">
                        <a:spcAft>
                          <a:spcPts val="0"/>
                        </a:spcAft>
                      </a:pPr>
                      <a:r>
                        <a:rPr lang="ja-JP" sz="900" kern="100">
                          <a:latin typeface="Century"/>
                          <a:ea typeface="ＭＳ 明朝"/>
                          <a:cs typeface="Times New Roman"/>
                        </a:rPr>
                        <a:t>散布機</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900" kern="100">
                          <a:latin typeface="Century"/>
                          <a:ea typeface="ＭＳ 明朝"/>
                          <a:cs typeface="Times New Roman"/>
                        </a:rPr>
                        <a:t>ﾏﾆｱｽﾌﾟﾚｯﾀﾞｰ、ﾊﾞｷｭｳﾑｶｰ（牽引式のもの）、尿ﾎﾟﾝﾌﾟ、ﾌﾞﾛｰﾄﾞｷｬｽﾀｰ、ﾚｲﾝｶﾞﾝ</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spcAft>
                          <a:spcPts val="0"/>
                        </a:spcAft>
                      </a:pPr>
                      <a:endParaRPr lang="en-US" sz="900" kern="100">
                        <a:latin typeface="Century"/>
                        <a:ea typeface="ＭＳ 明朝"/>
                        <a:cs typeface="Times New Roman"/>
                      </a:endParaRPr>
                    </a:p>
                    <a:p>
                      <a:pPr indent="133350" algn="just">
                        <a:spcAft>
                          <a:spcPts val="0"/>
                        </a:spcAft>
                      </a:pPr>
                      <a:r>
                        <a:rPr lang="ja-JP" sz="900" kern="100">
                          <a:latin typeface="Century"/>
                          <a:ea typeface="ＭＳ 明朝"/>
                          <a:cs typeface="Times New Roman"/>
                        </a:rPr>
                        <a:t>７</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031">
                <a:tc>
                  <a:txBody>
                    <a:bodyPr/>
                    <a:lstStyle/>
                    <a:p>
                      <a:pPr algn="just">
                        <a:spcAft>
                          <a:spcPts val="0"/>
                        </a:spcAft>
                      </a:pPr>
                      <a:r>
                        <a:rPr lang="ja-JP" sz="900" kern="100">
                          <a:latin typeface="Century"/>
                          <a:ea typeface="ＭＳ 明朝"/>
                          <a:cs typeface="Times New Roman"/>
                        </a:rPr>
                        <a:t>作業用機械</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900" kern="100">
                          <a:latin typeface="Century"/>
                          <a:ea typeface="ＭＳ 明朝"/>
                          <a:cs typeface="Times New Roman"/>
                        </a:rPr>
                        <a:t>ﾊﾞﾝｸﾘｰﾅｰ、ﾋﾟｯﾄｸﾘｰﾅｰ、ｽｸﾚｯﾊﾟｰ、集糞機、集糞車、袋詰機、袋詰装置、粉砕機、成型圧縮機</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900" kern="100">
                        <a:latin typeface="Century"/>
                        <a:ea typeface="ＭＳ 明朝"/>
                        <a:cs typeface="Times New Roman"/>
                      </a:endParaRPr>
                    </a:p>
                    <a:p>
                      <a:pPr algn="just">
                        <a:spcAft>
                          <a:spcPts val="0"/>
                        </a:spcAft>
                      </a:pPr>
                      <a:r>
                        <a:rPr lang="ja-JP" sz="900" kern="100">
                          <a:latin typeface="Century"/>
                          <a:ea typeface="ＭＳ 明朝"/>
                          <a:cs typeface="Times New Roman"/>
                        </a:rPr>
                        <a:t>　７</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156">
                <a:tc>
                  <a:txBody>
                    <a:bodyPr/>
                    <a:lstStyle/>
                    <a:p>
                      <a:pPr algn="just">
                        <a:spcAft>
                          <a:spcPts val="0"/>
                        </a:spcAft>
                      </a:pPr>
                      <a:r>
                        <a:rPr lang="ja-JP" sz="900" kern="100">
                          <a:latin typeface="Century"/>
                          <a:ea typeface="ＭＳ 明朝"/>
                          <a:cs typeface="Times New Roman"/>
                        </a:rPr>
                        <a:t>悪臭防止機械</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900" kern="100">
                          <a:latin typeface="Century"/>
                          <a:ea typeface="ＭＳ 明朝"/>
                          <a:cs typeface="Times New Roman"/>
                        </a:rPr>
                        <a:t>換気装置、換気扇、脱臭装置</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900" kern="100" dirty="0">
                          <a:latin typeface="Century"/>
                          <a:ea typeface="ＭＳ 明朝"/>
                          <a:cs typeface="Times New Roman"/>
                        </a:rPr>
                        <a:t>　７</a:t>
                      </a:r>
                    </a:p>
                  </a:txBody>
                  <a:tcPr marL="55721" marR="557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827584" y="2852936"/>
            <a:ext cx="7064755" cy="800219"/>
          </a:xfrm>
          <a:prstGeom prst="rect">
            <a:avLst/>
          </a:prstGeom>
          <a:solidFill>
            <a:schemeClr val="accent1">
              <a:lumMod val="20000"/>
              <a:lumOff val="80000"/>
            </a:schemeClr>
          </a:solidFill>
          <a:ln>
            <a:solidFill>
              <a:schemeClr val="accent1"/>
            </a:solidFill>
          </a:ln>
        </p:spPr>
        <p:txBody>
          <a:bodyPr wrap="none" rtlCol="0">
            <a:spAutoFit/>
          </a:bodyPr>
          <a:lstStyle/>
          <a:p>
            <a:r>
              <a:rPr kumimoji="1" lang="ja-JP" altLang="en-US" sz="1600" dirty="0" smtClean="0"/>
              <a:t>直近３年間の経営状況が、マイナスの場合</a:t>
            </a:r>
            <a:endParaRPr kumimoji="1" lang="en-US" altLang="ja-JP" sz="1600" dirty="0" smtClean="0"/>
          </a:p>
          <a:p>
            <a:r>
              <a:rPr kumimoji="1" lang="ja-JP" altLang="en-US" sz="1600" dirty="0" smtClean="0"/>
              <a:t>１年でもプラスであること。</a:t>
            </a:r>
            <a:endParaRPr kumimoji="1" lang="en-US" altLang="ja-JP" sz="1600" dirty="0" smtClean="0"/>
          </a:p>
          <a:p>
            <a:r>
              <a:rPr lang="ja-JP" altLang="en-US" sz="1200" dirty="0" smtClean="0"/>
              <a:t>　　</a:t>
            </a:r>
            <a:r>
              <a:rPr lang="ja-JP" altLang="en-US" sz="1400" dirty="0" smtClean="0"/>
              <a:t>高額（</a:t>
            </a:r>
            <a:r>
              <a:rPr lang="en-US" altLang="ja-JP" sz="1400" dirty="0" smtClean="0"/>
              <a:t>4,000</a:t>
            </a:r>
            <a:r>
              <a:rPr lang="ja-JP" altLang="en-US" sz="1400" dirty="0" smtClean="0"/>
              <a:t>万円以上）の場合の貸付条件は、多くあるのでその条件を事前に確認のこと。</a:t>
            </a:r>
            <a:endParaRPr kumimoji="1" lang="ja-JP" altLang="en-US" sz="1400" dirty="0"/>
          </a:p>
        </p:txBody>
      </p:sp>
      <p:sp>
        <p:nvSpPr>
          <p:cNvPr id="6" name="テキスト ボックス 5"/>
          <p:cNvSpPr txBox="1"/>
          <p:nvPr/>
        </p:nvSpPr>
        <p:spPr>
          <a:xfrm>
            <a:off x="755576" y="5949280"/>
            <a:ext cx="7344816" cy="584775"/>
          </a:xfrm>
          <a:prstGeom prst="rect">
            <a:avLst/>
          </a:prstGeom>
          <a:solidFill>
            <a:schemeClr val="accent2">
              <a:lumMod val="20000"/>
              <a:lumOff val="80000"/>
            </a:schemeClr>
          </a:solidFill>
          <a:ln>
            <a:solidFill>
              <a:schemeClr val="accent1"/>
            </a:solidFill>
          </a:ln>
        </p:spPr>
        <p:txBody>
          <a:bodyPr wrap="square" rtlCol="0">
            <a:spAutoFit/>
          </a:bodyPr>
          <a:lstStyle/>
          <a:p>
            <a:r>
              <a:rPr kumimoji="1" lang="ja-JP" altLang="en-US" sz="1600" dirty="0" smtClean="0"/>
              <a:t>年齢が６０歳以上の場合であって、後継者がない場合は、継続する趣旨の文章必要</a:t>
            </a:r>
            <a:endParaRPr kumimoji="1" lang="en-US" altLang="ja-JP" sz="1600" dirty="0" smtClean="0"/>
          </a:p>
          <a:p>
            <a:r>
              <a:rPr lang="ja-JP" altLang="en-US" sz="1600" dirty="0" smtClean="0"/>
              <a:t>　　　（返済が８０歳までに終了するよう設計すること）</a:t>
            </a:r>
            <a:endParaRPr kumimoji="1" lang="ja-JP" altLang="en-US" sz="1600" dirty="0"/>
          </a:p>
        </p:txBody>
      </p:sp>
      <p:sp>
        <p:nvSpPr>
          <p:cNvPr id="7" name="テキスト ボックス 6"/>
          <p:cNvSpPr txBox="1"/>
          <p:nvPr/>
        </p:nvSpPr>
        <p:spPr>
          <a:xfrm>
            <a:off x="827584" y="1556792"/>
            <a:ext cx="6760184" cy="369332"/>
          </a:xfrm>
          <a:prstGeom prst="rect">
            <a:avLst/>
          </a:prstGeom>
          <a:solidFill>
            <a:schemeClr val="accent2">
              <a:lumMod val="20000"/>
              <a:lumOff val="80000"/>
            </a:schemeClr>
          </a:solidFill>
          <a:ln>
            <a:solidFill>
              <a:schemeClr val="accent1"/>
            </a:solidFill>
          </a:ln>
        </p:spPr>
        <p:txBody>
          <a:bodyPr wrap="none" rtlCol="0">
            <a:spAutoFit/>
          </a:bodyPr>
          <a:lstStyle/>
          <a:p>
            <a:r>
              <a:rPr kumimoji="1" lang="ja-JP" altLang="en-US" dirty="0" smtClean="0"/>
              <a:t>事業の対象機械であること。</a:t>
            </a:r>
            <a:r>
              <a:rPr kumimoji="1" lang="ja-JP" altLang="en-US" sz="1600" dirty="0" smtClean="0"/>
              <a:t>中古物件やすでに契約済みのものは対象外</a:t>
            </a:r>
            <a:endParaRPr kumimoji="1" lang="ja-JP" altLang="en-US" sz="1600" dirty="0"/>
          </a:p>
        </p:txBody>
      </p:sp>
      <p:sp>
        <p:nvSpPr>
          <p:cNvPr id="9" name="大波 8"/>
          <p:cNvSpPr/>
          <p:nvPr/>
        </p:nvSpPr>
        <p:spPr>
          <a:xfrm>
            <a:off x="1331640" y="188640"/>
            <a:ext cx="5472608" cy="720080"/>
          </a:xfrm>
          <a:prstGeom prst="wave">
            <a:avLst>
              <a:gd name="adj1" fmla="val 12500"/>
              <a:gd name="adj2" fmla="val -516"/>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bg1"/>
                </a:solidFill>
              </a:rPr>
              <a:t>手続きを始める前に</a:t>
            </a:r>
            <a:endParaRPr kumimoji="1" lang="ja-JP" altLang="en-US" sz="2400" b="1" dirty="0">
              <a:solidFill>
                <a:schemeClr val="bg1"/>
              </a:solidFill>
            </a:endParaRPr>
          </a:p>
        </p:txBody>
      </p:sp>
      <p:sp>
        <p:nvSpPr>
          <p:cNvPr id="8" name="円/楕円 7"/>
          <p:cNvSpPr/>
          <p:nvPr/>
        </p:nvSpPr>
        <p:spPr>
          <a:xfrm>
            <a:off x="2915816" y="1052736"/>
            <a:ext cx="2376264" cy="43204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導入機械の条件</a:t>
            </a:r>
            <a:endParaRPr kumimoji="1" lang="ja-JP" altLang="en-US" sz="1600" dirty="0">
              <a:solidFill>
                <a:schemeClr val="tx1"/>
              </a:solidFill>
            </a:endParaRPr>
          </a:p>
        </p:txBody>
      </p:sp>
      <p:sp>
        <p:nvSpPr>
          <p:cNvPr id="10" name="円/楕円 9"/>
          <p:cNvSpPr/>
          <p:nvPr/>
        </p:nvSpPr>
        <p:spPr>
          <a:xfrm>
            <a:off x="1835696" y="2132856"/>
            <a:ext cx="4824536" cy="64807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経営状況、リースを借り受ける条件</a:t>
            </a:r>
            <a:endParaRPr kumimoji="1" lang="en-US" altLang="ja-JP" sz="1600" dirty="0" smtClean="0">
              <a:solidFill>
                <a:schemeClr val="tx1"/>
              </a:solidFill>
            </a:endParaRPr>
          </a:p>
          <a:p>
            <a:pPr algn="ctr"/>
            <a:r>
              <a:rPr lang="ja-JP" altLang="en-US" b="1" dirty="0" smtClean="0">
                <a:solidFill>
                  <a:schemeClr val="tx1"/>
                </a:solidFill>
              </a:rPr>
              <a:t>申請できない場合</a:t>
            </a:r>
            <a:endParaRPr kumimoji="1" lang="ja-JP" altLang="en-US" b="1" dirty="0">
              <a:solidFill>
                <a:schemeClr val="tx1"/>
              </a:solidFill>
            </a:endParaRPr>
          </a:p>
        </p:txBody>
      </p:sp>
      <p:sp>
        <p:nvSpPr>
          <p:cNvPr id="11" name="円/楕円 10"/>
          <p:cNvSpPr/>
          <p:nvPr/>
        </p:nvSpPr>
        <p:spPr>
          <a:xfrm>
            <a:off x="2195736" y="5373216"/>
            <a:ext cx="3816424" cy="50405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リースの借り受けの</a:t>
            </a:r>
            <a:r>
              <a:rPr kumimoji="1" lang="ja-JP" altLang="en-US" sz="1600" dirty="0" smtClean="0">
                <a:solidFill>
                  <a:schemeClr val="tx1"/>
                </a:solidFill>
              </a:rPr>
              <a:t>年齢条件</a:t>
            </a:r>
            <a:endParaRPr kumimoji="1" lang="ja-JP" altLang="en-US" sz="1600" dirty="0">
              <a:solidFill>
                <a:schemeClr val="tx1"/>
              </a:solidFill>
            </a:endParaRPr>
          </a:p>
        </p:txBody>
      </p:sp>
      <p:sp>
        <p:nvSpPr>
          <p:cNvPr id="12" name="テキスト ボックス 11"/>
          <p:cNvSpPr txBox="1"/>
          <p:nvPr/>
        </p:nvSpPr>
        <p:spPr>
          <a:xfrm>
            <a:off x="1403648" y="3789040"/>
            <a:ext cx="5033750" cy="338554"/>
          </a:xfrm>
          <a:prstGeom prst="rect">
            <a:avLst/>
          </a:prstGeom>
          <a:solidFill>
            <a:schemeClr val="accent1">
              <a:lumMod val="20000"/>
              <a:lumOff val="80000"/>
            </a:schemeClr>
          </a:solidFill>
          <a:ln>
            <a:solidFill>
              <a:schemeClr val="tx2"/>
            </a:solidFill>
          </a:ln>
        </p:spPr>
        <p:txBody>
          <a:bodyPr wrap="none" rtlCol="0">
            <a:spAutoFit/>
          </a:bodyPr>
          <a:lstStyle/>
          <a:p>
            <a:r>
              <a:rPr kumimoji="1" lang="ja-JP" altLang="en-US" sz="1600" dirty="0" smtClean="0"/>
              <a:t>借受者が家畜の生産性等が標準的な指標を下回る場合</a:t>
            </a:r>
            <a:endParaRPr kumimoji="1" lang="ja-JP" altLang="en-US" sz="1600" dirty="0"/>
          </a:p>
        </p:txBody>
      </p:sp>
      <p:sp>
        <p:nvSpPr>
          <p:cNvPr id="13" name="テキスト ボックス 12"/>
          <p:cNvSpPr txBox="1"/>
          <p:nvPr/>
        </p:nvSpPr>
        <p:spPr>
          <a:xfrm>
            <a:off x="467544" y="4221088"/>
            <a:ext cx="7920880" cy="553998"/>
          </a:xfrm>
          <a:prstGeom prst="rect">
            <a:avLst/>
          </a:prstGeom>
          <a:solidFill>
            <a:schemeClr val="accent1">
              <a:lumMod val="20000"/>
              <a:lumOff val="80000"/>
            </a:schemeClr>
          </a:solidFill>
          <a:ln>
            <a:solidFill>
              <a:schemeClr val="accent1"/>
            </a:solidFill>
          </a:ln>
        </p:spPr>
        <p:txBody>
          <a:bodyPr wrap="square" rtlCol="0">
            <a:spAutoFit/>
          </a:bodyPr>
          <a:lstStyle/>
          <a:p>
            <a:r>
              <a:rPr kumimoji="1" lang="ja-JP" altLang="en-US" sz="1600" dirty="0" smtClean="0"/>
              <a:t>直近の決算において、貸付の返済に支障をきたすと判断される場合</a:t>
            </a:r>
            <a:endParaRPr kumimoji="1" lang="en-US" altLang="ja-JP" sz="1600" dirty="0" smtClean="0"/>
          </a:p>
          <a:p>
            <a:r>
              <a:rPr kumimoji="1" lang="ja-JP" altLang="en-US" sz="1400" dirty="0" smtClean="0"/>
              <a:t>・判断材料の提出が必要（確定申告Ｂの第一表、第二表、貸借対照表、収入の内訳、損益計算書など）</a:t>
            </a:r>
            <a:endParaRPr kumimoji="1" lang="ja-JP" altLang="en-US" sz="1400" dirty="0"/>
          </a:p>
        </p:txBody>
      </p:sp>
      <p:sp>
        <p:nvSpPr>
          <p:cNvPr id="14" name="テキスト ボックス 13"/>
          <p:cNvSpPr txBox="1"/>
          <p:nvPr/>
        </p:nvSpPr>
        <p:spPr>
          <a:xfrm>
            <a:off x="683568" y="4869160"/>
            <a:ext cx="7704856" cy="307777"/>
          </a:xfrm>
          <a:prstGeom prst="rect">
            <a:avLst/>
          </a:prstGeom>
          <a:solidFill>
            <a:schemeClr val="accent1">
              <a:lumMod val="20000"/>
              <a:lumOff val="80000"/>
            </a:schemeClr>
          </a:solidFill>
          <a:ln>
            <a:solidFill>
              <a:schemeClr val="accent1"/>
            </a:solidFill>
          </a:ln>
        </p:spPr>
        <p:txBody>
          <a:bodyPr wrap="square" rtlCol="0">
            <a:spAutoFit/>
          </a:bodyPr>
          <a:lstStyle/>
          <a:p>
            <a:r>
              <a:rPr kumimoji="1" lang="ja-JP" altLang="en-US" sz="1400" dirty="0" smtClean="0"/>
              <a:t>法令違反や行政処分者、リース料滞納や保証保険を適用者、衛生状況等の改善がされない者など</a:t>
            </a:r>
            <a:endParaRPr kumimoji="1" lang="ja-JP" alt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1538" y="0"/>
            <a:ext cx="6357982" cy="500066"/>
          </a:xfrm>
        </p:spPr>
        <p:txBody>
          <a:bodyPr>
            <a:normAutofit/>
          </a:bodyPr>
          <a:lstStyle/>
          <a:p>
            <a:r>
              <a:rPr kumimoji="1" lang="ja-JP" altLang="en-US" sz="2400" b="1" i="1" dirty="0" smtClean="0"/>
              <a:t>畜産環境整備リース</a:t>
            </a:r>
            <a:r>
              <a:rPr kumimoji="1" lang="ja-JP" altLang="en-US" sz="2400" dirty="0" smtClean="0"/>
              <a:t>　</a:t>
            </a:r>
            <a:r>
              <a:rPr kumimoji="1" lang="ja-JP" altLang="en-US" sz="2400" b="1" dirty="0" smtClean="0"/>
              <a:t>見積書の取り方と進め方</a:t>
            </a:r>
            <a:endParaRPr kumimoji="1" lang="ja-JP" altLang="en-US" sz="2400" b="1" dirty="0"/>
          </a:p>
        </p:txBody>
      </p:sp>
      <p:sp>
        <p:nvSpPr>
          <p:cNvPr id="4" name="角丸四角形 3"/>
          <p:cNvSpPr/>
          <p:nvPr/>
        </p:nvSpPr>
        <p:spPr>
          <a:xfrm>
            <a:off x="971600" y="428604"/>
            <a:ext cx="6336704" cy="85725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３社以上の見積もりが必要</a:t>
            </a:r>
            <a:endParaRPr kumimoji="1" lang="en-US" altLang="ja-JP" sz="1600" dirty="0" smtClean="0">
              <a:solidFill>
                <a:schemeClr val="tx1"/>
              </a:solidFill>
            </a:endParaRPr>
          </a:p>
          <a:p>
            <a:pPr algn="ctr"/>
            <a:r>
              <a:rPr lang="ja-JP" altLang="en-US" sz="1600" dirty="0" smtClean="0">
                <a:solidFill>
                  <a:schemeClr val="tx1"/>
                </a:solidFill>
              </a:rPr>
              <a:t>見積書を取る場合には、メーカー、型式を相手にしっかり伝えること。</a:t>
            </a:r>
            <a:endParaRPr kumimoji="1" lang="en-US" altLang="ja-JP" sz="1600" dirty="0" smtClean="0">
              <a:solidFill>
                <a:schemeClr val="tx1"/>
              </a:solidFill>
            </a:endParaRPr>
          </a:p>
          <a:p>
            <a:pPr algn="ctr"/>
            <a:r>
              <a:rPr lang="ja-JP" altLang="en-US" sz="1600" dirty="0" smtClean="0">
                <a:solidFill>
                  <a:schemeClr val="tx1"/>
                </a:solidFill>
              </a:rPr>
              <a:t>見積書の日付は、できる限り、同日に提出されるように努めること。</a:t>
            </a:r>
            <a:endParaRPr kumimoji="1" lang="ja-JP" altLang="en-US" sz="1600" dirty="0">
              <a:solidFill>
                <a:schemeClr val="tx1"/>
              </a:solidFill>
            </a:endParaRPr>
          </a:p>
        </p:txBody>
      </p:sp>
      <p:sp>
        <p:nvSpPr>
          <p:cNvPr id="5" name="角丸四角形 4"/>
          <p:cNvSpPr/>
          <p:nvPr/>
        </p:nvSpPr>
        <p:spPr>
          <a:xfrm>
            <a:off x="1691680" y="2708920"/>
            <a:ext cx="5072098" cy="36004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借受者は３社以上から、価格の安い１社に決定する。</a:t>
            </a:r>
            <a:endParaRPr kumimoji="1" lang="ja-JP" altLang="en-US" sz="1600" dirty="0">
              <a:solidFill>
                <a:schemeClr val="tx1"/>
              </a:solidFill>
            </a:endParaRPr>
          </a:p>
        </p:txBody>
      </p:sp>
      <p:sp>
        <p:nvSpPr>
          <p:cNvPr id="6" name="角丸四角形 5"/>
          <p:cNvSpPr/>
          <p:nvPr/>
        </p:nvSpPr>
        <p:spPr>
          <a:xfrm>
            <a:off x="827584" y="3356992"/>
            <a:ext cx="7358114" cy="108012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１社が決まれば、４団体あての</a:t>
            </a:r>
            <a:r>
              <a:rPr lang="ja-JP" altLang="en-US" sz="1600" dirty="0" smtClean="0">
                <a:solidFill>
                  <a:schemeClr val="tx1"/>
                </a:solidFill>
              </a:rPr>
              <a:t>原本証明をした</a:t>
            </a:r>
            <a:r>
              <a:rPr kumimoji="1" lang="ja-JP" altLang="en-US" sz="1600" dirty="0" smtClean="0">
                <a:solidFill>
                  <a:schemeClr val="tx1"/>
                </a:solidFill>
              </a:rPr>
              <a:t>カタログを業者からいただく。</a:t>
            </a:r>
            <a:endParaRPr kumimoji="1" lang="en-US" altLang="ja-JP" sz="1600" dirty="0" smtClean="0">
              <a:solidFill>
                <a:schemeClr val="tx1"/>
              </a:solidFill>
            </a:endParaRPr>
          </a:p>
          <a:p>
            <a:pPr algn="ctr"/>
            <a:endParaRPr lang="en-US" altLang="ja-JP" sz="1600" dirty="0" smtClean="0">
              <a:solidFill>
                <a:schemeClr val="tx1"/>
              </a:solidFill>
            </a:endParaRPr>
          </a:p>
          <a:p>
            <a:pPr algn="ctr"/>
            <a:r>
              <a:rPr lang="ja-JP" altLang="en-US" sz="1600" dirty="0" smtClean="0">
                <a:solidFill>
                  <a:schemeClr val="tx1"/>
                </a:solidFill>
              </a:rPr>
              <a:t>４社とは、財団法人畜産環境整備機構、</a:t>
            </a:r>
            <a:r>
              <a:rPr kumimoji="1" lang="ja-JP" altLang="en-US" sz="1600" dirty="0" smtClean="0">
                <a:solidFill>
                  <a:schemeClr val="tx1"/>
                </a:solidFill>
              </a:rPr>
              <a:t>滋賀県農政水産部畜産課、</a:t>
            </a:r>
            <a:endParaRPr kumimoji="1" lang="en-US" altLang="ja-JP" sz="1600" dirty="0" smtClean="0">
              <a:solidFill>
                <a:schemeClr val="tx1"/>
              </a:solidFill>
            </a:endParaRPr>
          </a:p>
          <a:p>
            <a:pPr algn="ctr"/>
            <a:r>
              <a:rPr lang="ja-JP" altLang="en-US" sz="1600" dirty="0" smtClean="0">
                <a:solidFill>
                  <a:schemeClr val="tx1"/>
                </a:solidFill>
              </a:rPr>
              <a:t>一般社団</a:t>
            </a:r>
            <a:r>
              <a:rPr lang="ja-JP" altLang="en-US" sz="1600" dirty="0" smtClean="0">
                <a:solidFill>
                  <a:schemeClr val="tx1"/>
                </a:solidFill>
              </a:rPr>
              <a:t>法人滋賀県</a:t>
            </a:r>
            <a:r>
              <a:rPr lang="ja-JP" altLang="en-US" sz="1600" dirty="0">
                <a:solidFill>
                  <a:schemeClr val="tx1"/>
                </a:solidFill>
              </a:rPr>
              <a:t>配合飼料価格安定基金</a:t>
            </a:r>
            <a:r>
              <a:rPr lang="ja-JP" altLang="en-US" sz="1600" dirty="0" smtClean="0">
                <a:solidFill>
                  <a:schemeClr val="tx1"/>
                </a:solidFill>
              </a:rPr>
              <a:t>協会、末端</a:t>
            </a:r>
            <a:r>
              <a:rPr kumimoji="1" lang="ja-JP" altLang="en-US" sz="1600" dirty="0" smtClean="0">
                <a:solidFill>
                  <a:schemeClr val="tx1"/>
                </a:solidFill>
              </a:rPr>
              <a:t>借受者　４枚</a:t>
            </a:r>
            <a:endParaRPr kumimoji="1" lang="ja-JP" altLang="en-US" sz="1600" dirty="0">
              <a:solidFill>
                <a:schemeClr val="tx1"/>
              </a:solidFill>
            </a:endParaRPr>
          </a:p>
        </p:txBody>
      </p:sp>
      <p:sp>
        <p:nvSpPr>
          <p:cNvPr id="7" name="角丸四角形 6"/>
          <p:cNvSpPr/>
          <p:nvPr/>
        </p:nvSpPr>
        <p:spPr>
          <a:xfrm>
            <a:off x="857224" y="1484784"/>
            <a:ext cx="5857916" cy="101552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見積書の記入方法</a:t>
            </a:r>
            <a:endParaRPr kumimoji="1" lang="en-US" altLang="ja-JP" sz="1600" dirty="0" smtClean="0">
              <a:solidFill>
                <a:schemeClr val="tx1"/>
              </a:solidFill>
            </a:endParaRPr>
          </a:p>
          <a:p>
            <a:pPr algn="ctr"/>
            <a:r>
              <a:rPr lang="ja-JP" altLang="en-US" sz="1600" dirty="0" smtClean="0">
                <a:solidFill>
                  <a:schemeClr val="tx1"/>
                </a:solidFill>
              </a:rPr>
              <a:t>　　　１　財団法人畜産環境整備機構　　理事長あてで記入のこと。</a:t>
            </a:r>
            <a:endParaRPr lang="en-US" altLang="ja-JP" sz="1600" dirty="0">
              <a:solidFill>
                <a:schemeClr val="tx1"/>
              </a:solidFill>
            </a:endParaRPr>
          </a:p>
          <a:p>
            <a:pPr algn="ctr"/>
            <a:r>
              <a:rPr kumimoji="1" lang="ja-JP" altLang="en-US" sz="1600" dirty="0" smtClean="0">
                <a:solidFill>
                  <a:schemeClr val="tx1"/>
                </a:solidFill>
              </a:rPr>
              <a:t>２　本体価格と消費税を分けて記入すること。</a:t>
            </a:r>
            <a:endParaRPr kumimoji="1" lang="en-US" altLang="ja-JP" sz="1600" dirty="0" smtClean="0">
              <a:solidFill>
                <a:schemeClr val="tx1"/>
              </a:solidFill>
            </a:endParaRPr>
          </a:p>
          <a:p>
            <a:pPr marL="342900" indent="-342900" algn="ctr"/>
            <a:r>
              <a:rPr lang="ja-JP" altLang="en-US" sz="1600" dirty="0" smtClean="0">
                <a:solidFill>
                  <a:schemeClr val="tx1"/>
                </a:solidFill>
              </a:rPr>
              <a:t>３　</a:t>
            </a:r>
            <a:r>
              <a:rPr kumimoji="1" lang="ja-JP" altLang="en-US" sz="1600" dirty="0" smtClean="0">
                <a:solidFill>
                  <a:schemeClr val="tx1"/>
                </a:solidFill>
              </a:rPr>
              <a:t>本体価格は１，０００円未満を切り捨てること。　</a:t>
            </a:r>
            <a:endParaRPr kumimoji="1" lang="ja-JP" altLang="en-US" sz="1600" dirty="0">
              <a:solidFill>
                <a:schemeClr val="tx1"/>
              </a:solidFill>
            </a:endParaRPr>
          </a:p>
        </p:txBody>
      </p:sp>
      <p:sp>
        <p:nvSpPr>
          <p:cNvPr id="8" name="角丸四角形 7"/>
          <p:cNvSpPr/>
          <p:nvPr/>
        </p:nvSpPr>
        <p:spPr>
          <a:xfrm>
            <a:off x="971600" y="4653136"/>
            <a:ext cx="7143800" cy="50004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受託団体に貸付申請書と落札した業者の見積書、カタログを併せて提出する。</a:t>
            </a:r>
            <a:endParaRPr kumimoji="1" lang="en-US" altLang="ja-JP" sz="1400" dirty="0" smtClean="0">
              <a:solidFill>
                <a:schemeClr val="tx1"/>
              </a:solidFill>
            </a:endParaRPr>
          </a:p>
          <a:p>
            <a:pPr algn="ctr"/>
            <a:r>
              <a:rPr kumimoji="1" lang="ja-JP" altLang="en-US" sz="1400" dirty="0" smtClean="0">
                <a:solidFill>
                  <a:schemeClr val="tx1"/>
                </a:solidFill>
              </a:rPr>
              <a:t>同時に他社の見積書も添える（肉印のもの）。</a:t>
            </a:r>
            <a:endParaRPr kumimoji="1" lang="ja-JP" altLang="en-US" sz="1400" dirty="0">
              <a:solidFill>
                <a:schemeClr val="tx1"/>
              </a:solidFill>
            </a:endParaRPr>
          </a:p>
        </p:txBody>
      </p:sp>
      <p:sp>
        <p:nvSpPr>
          <p:cNvPr id="9" name="角丸四角形 8"/>
          <p:cNvSpPr/>
          <p:nvPr/>
        </p:nvSpPr>
        <p:spPr>
          <a:xfrm>
            <a:off x="928662" y="5214950"/>
            <a:ext cx="3357586" cy="428628"/>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財団法人畜産環境整備機構で</a:t>
            </a:r>
            <a:r>
              <a:rPr lang="ja-JP" altLang="en-US" sz="1600" b="1" dirty="0" smtClean="0">
                <a:solidFill>
                  <a:schemeClr val="tx1"/>
                </a:solidFill>
              </a:rPr>
              <a:t>審査</a:t>
            </a:r>
            <a:r>
              <a:rPr lang="ja-JP" altLang="en-US" dirty="0" smtClean="0">
                <a:solidFill>
                  <a:schemeClr val="tx1"/>
                </a:solidFill>
              </a:rPr>
              <a:t>　</a:t>
            </a:r>
            <a:endParaRPr kumimoji="1" lang="ja-JP" altLang="en-US" dirty="0"/>
          </a:p>
        </p:txBody>
      </p:sp>
      <p:sp>
        <p:nvSpPr>
          <p:cNvPr id="10" name="角丸四角形 9"/>
          <p:cNvSpPr/>
          <p:nvPr/>
        </p:nvSpPr>
        <p:spPr>
          <a:xfrm>
            <a:off x="785786" y="5786454"/>
            <a:ext cx="928694" cy="35719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認可</a:t>
            </a:r>
            <a:endParaRPr kumimoji="1" lang="ja-JP" altLang="en-US" sz="1600" dirty="0">
              <a:solidFill>
                <a:schemeClr val="tx1"/>
              </a:solidFill>
            </a:endParaRPr>
          </a:p>
        </p:txBody>
      </p:sp>
      <p:sp>
        <p:nvSpPr>
          <p:cNvPr id="11" name="角丸四角形 10"/>
          <p:cNvSpPr/>
          <p:nvPr/>
        </p:nvSpPr>
        <p:spPr>
          <a:xfrm>
            <a:off x="2000232" y="5786454"/>
            <a:ext cx="1428760" cy="85725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rgbClr val="FF0000"/>
                </a:solidFill>
              </a:rPr>
              <a:t>借受者</a:t>
            </a:r>
            <a:endParaRPr kumimoji="1" lang="en-US" altLang="ja-JP" sz="1600" dirty="0" smtClean="0">
              <a:solidFill>
                <a:srgbClr val="FF0000"/>
              </a:solidFill>
            </a:endParaRPr>
          </a:p>
          <a:p>
            <a:pPr algn="ctr"/>
            <a:r>
              <a:rPr kumimoji="1" lang="ja-JP" altLang="en-US" dirty="0" smtClean="0">
                <a:solidFill>
                  <a:srgbClr val="FF0000"/>
                </a:solidFill>
              </a:rPr>
              <a:t>導入・</a:t>
            </a:r>
            <a:r>
              <a:rPr kumimoji="1" lang="ja-JP" altLang="en-US" b="1" dirty="0" smtClean="0">
                <a:solidFill>
                  <a:srgbClr val="FF0000"/>
                </a:solidFill>
              </a:rPr>
              <a:t>検収</a:t>
            </a:r>
            <a:endParaRPr kumimoji="1" lang="ja-JP" altLang="en-US" b="1" dirty="0">
              <a:solidFill>
                <a:srgbClr val="FF0000"/>
              </a:solidFill>
            </a:endParaRPr>
          </a:p>
        </p:txBody>
      </p:sp>
      <p:sp>
        <p:nvSpPr>
          <p:cNvPr id="12" name="角丸四角形 11"/>
          <p:cNvSpPr/>
          <p:nvPr/>
        </p:nvSpPr>
        <p:spPr>
          <a:xfrm>
            <a:off x="3714744" y="5715016"/>
            <a:ext cx="1571636" cy="92869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機構と借受者</a:t>
            </a:r>
            <a:r>
              <a:rPr kumimoji="1" lang="ja-JP" altLang="en-US" dirty="0" smtClean="0">
                <a:solidFill>
                  <a:schemeClr val="tx1"/>
                </a:solidFill>
              </a:rPr>
              <a:t>契約書</a:t>
            </a:r>
            <a:endParaRPr kumimoji="1" lang="ja-JP" altLang="en-US" dirty="0">
              <a:solidFill>
                <a:schemeClr val="tx1"/>
              </a:solidFill>
            </a:endParaRPr>
          </a:p>
        </p:txBody>
      </p:sp>
      <p:sp>
        <p:nvSpPr>
          <p:cNvPr id="13" name="角丸四角形 12"/>
          <p:cNvSpPr/>
          <p:nvPr/>
        </p:nvSpPr>
        <p:spPr>
          <a:xfrm>
            <a:off x="5652120" y="5733256"/>
            <a:ext cx="3000396" cy="35719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機構は業者に一括支払い</a:t>
            </a:r>
            <a:endParaRPr kumimoji="1" lang="ja-JP" altLang="en-US" sz="1600" dirty="0">
              <a:solidFill>
                <a:schemeClr val="tx1"/>
              </a:solidFill>
            </a:endParaRPr>
          </a:p>
        </p:txBody>
      </p:sp>
      <p:sp>
        <p:nvSpPr>
          <p:cNvPr id="14" name="角丸四角形 13"/>
          <p:cNvSpPr/>
          <p:nvPr/>
        </p:nvSpPr>
        <p:spPr>
          <a:xfrm>
            <a:off x="5643570" y="6286520"/>
            <a:ext cx="3071834" cy="35719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借受者リース支払い始まる。</a:t>
            </a:r>
            <a:endParaRPr kumimoji="1" lang="ja-JP" altLang="en-US" sz="1600" dirty="0">
              <a:solidFill>
                <a:schemeClr val="tx1"/>
              </a:solidFill>
            </a:endParaRPr>
          </a:p>
        </p:txBody>
      </p:sp>
      <p:sp>
        <p:nvSpPr>
          <p:cNvPr id="15" name="下矢印 14"/>
          <p:cNvSpPr/>
          <p:nvPr/>
        </p:nvSpPr>
        <p:spPr>
          <a:xfrm>
            <a:off x="3857620" y="2428868"/>
            <a:ext cx="214282" cy="285752"/>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a:off x="3857620" y="1214422"/>
            <a:ext cx="214282" cy="285752"/>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下矢印 16"/>
          <p:cNvSpPr/>
          <p:nvPr/>
        </p:nvSpPr>
        <p:spPr>
          <a:xfrm>
            <a:off x="3857620" y="2996952"/>
            <a:ext cx="210324" cy="360610"/>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下矢印 17"/>
          <p:cNvSpPr/>
          <p:nvPr/>
        </p:nvSpPr>
        <p:spPr>
          <a:xfrm>
            <a:off x="1763688" y="4365104"/>
            <a:ext cx="214282" cy="285752"/>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a:off x="1763688" y="5013176"/>
            <a:ext cx="214282" cy="285752"/>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a:off x="1214414" y="5572140"/>
            <a:ext cx="214282" cy="285752"/>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右矢印 20"/>
          <p:cNvSpPr/>
          <p:nvPr/>
        </p:nvSpPr>
        <p:spPr>
          <a:xfrm>
            <a:off x="1643042" y="5929330"/>
            <a:ext cx="357158" cy="14287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右矢印 21"/>
          <p:cNvSpPr/>
          <p:nvPr/>
        </p:nvSpPr>
        <p:spPr>
          <a:xfrm>
            <a:off x="3347864" y="6143644"/>
            <a:ext cx="438286" cy="16567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a:off x="5292080" y="6381328"/>
            <a:ext cx="357190" cy="14287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rot="20035029">
            <a:off x="5234195" y="5987408"/>
            <a:ext cx="533371" cy="139767"/>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左矢印吹き出し 24"/>
          <p:cNvSpPr/>
          <p:nvPr/>
        </p:nvSpPr>
        <p:spPr>
          <a:xfrm>
            <a:off x="6660232" y="1556792"/>
            <a:ext cx="2287156" cy="785818"/>
          </a:xfrm>
          <a:prstGeom prst="leftArrowCallout">
            <a:avLst>
              <a:gd name="adj1" fmla="val 21969"/>
              <a:gd name="adj2" fmla="val 29546"/>
              <a:gd name="adj3" fmla="val 25000"/>
              <a:gd name="adj4" fmla="val 80998"/>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業者の社名、代表者名が記入され、肉印で捺印のもの</a:t>
            </a:r>
            <a:endParaRPr kumimoji="1" lang="ja-JP" altLang="en-US" sz="1400" dirty="0"/>
          </a:p>
        </p:txBody>
      </p:sp>
      <p:pic>
        <p:nvPicPr>
          <p:cNvPr id="1026" name="Picture 2"/>
          <p:cNvPicPr>
            <a:picLocks noChangeAspect="1" noChangeArrowheads="1"/>
          </p:cNvPicPr>
          <p:nvPr/>
        </p:nvPicPr>
        <p:blipFill>
          <a:blip r:embed="rId2" cstate="print"/>
          <a:srcRect/>
          <a:stretch>
            <a:fillRect/>
          </a:stretch>
        </p:blipFill>
        <p:spPr bwMode="auto">
          <a:xfrm>
            <a:off x="7812360" y="188640"/>
            <a:ext cx="1008112" cy="140547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0" y="4005064"/>
            <a:ext cx="1693710" cy="962027"/>
          </a:xfrm>
          <a:prstGeom prst="rect">
            <a:avLst/>
          </a:prstGeom>
          <a:noFill/>
          <a:ln w="9525">
            <a:noFill/>
            <a:miter lim="800000"/>
            <a:headEnd/>
            <a:tailEnd/>
          </a:ln>
          <a:effectLst/>
        </p:spPr>
      </p:pic>
      <p:sp>
        <p:nvSpPr>
          <p:cNvPr id="27" name="円/楕円 26"/>
          <p:cNvSpPr/>
          <p:nvPr/>
        </p:nvSpPr>
        <p:spPr>
          <a:xfrm>
            <a:off x="1259632" y="1340768"/>
            <a:ext cx="914400" cy="288032"/>
          </a:xfrm>
          <a:prstGeom prst="ellips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重要</a:t>
            </a:r>
            <a:endParaRPr kumimoji="1" lang="ja-JP" altLang="en-US" dirty="0">
              <a:solidFill>
                <a:schemeClr val="tx1"/>
              </a:solidFill>
            </a:endParaRPr>
          </a:p>
        </p:txBody>
      </p:sp>
      <p:sp>
        <p:nvSpPr>
          <p:cNvPr id="28" name="円形吹き出し 27"/>
          <p:cNvSpPr/>
          <p:nvPr/>
        </p:nvSpPr>
        <p:spPr>
          <a:xfrm>
            <a:off x="0" y="1484784"/>
            <a:ext cx="1165920" cy="792088"/>
          </a:xfrm>
          <a:prstGeom prst="wedgeEllipseCallout">
            <a:avLst>
              <a:gd name="adj1" fmla="val 64544"/>
              <a:gd name="adj2" fmla="val 9748"/>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t>貸付申請者名が何処かに入るよう</a:t>
            </a:r>
            <a:endParaRPr kumimoji="1" lang="ja-JP" altLang="en-US" sz="1050" dirty="0"/>
          </a:p>
        </p:txBody>
      </p:sp>
      <p:sp>
        <p:nvSpPr>
          <p:cNvPr id="29" name="角丸四角形吹き出し 28"/>
          <p:cNvSpPr/>
          <p:nvPr/>
        </p:nvSpPr>
        <p:spPr>
          <a:xfrm>
            <a:off x="179512" y="2564904"/>
            <a:ext cx="1331640" cy="612648"/>
          </a:xfrm>
          <a:prstGeom prst="wedgeRoundRectCallout">
            <a:avLst>
              <a:gd name="adj1" fmla="val 45454"/>
              <a:gd name="adj2" fmla="val -105647"/>
              <a:gd name="adj3" fmla="val 16667"/>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t>有効期間は「なし」又は３ヵ月以上のもの</a:t>
            </a:r>
            <a:endParaRPr kumimoji="1" lang="ja-JP" altLang="en-US" sz="1050" dirty="0"/>
          </a:p>
        </p:txBody>
      </p:sp>
      <p:sp>
        <p:nvSpPr>
          <p:cNvPr id="30" name="角丸四角形吹き出し 29"/>
          <p:cNvSpPr/>
          <p:nvPr/>
        </p:nvSpPr>
        <p:spPr>
          <a:xfrm>
            <a:off x="6804248" y="2492896"/>
            <a:ext cx="2232248" cy="612648"/>
          </a:xfrm>
          <a:prstGeom prst="wedgeRoundRectCallout">
            <a:avLst>
              <a:gd name="adj1" fmla="val -75880"/>
              <a:gd name="adj2" fmla="val -82975"/>
              <a:gd name="adj3" fmla="val 16667"/>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t>値引きの金額を入れる場合は、本体価格から値引きをするように記入すること</a:t>
            </a:r>
            <a:endParaRPr kumimoji="1" lang="ja-JP" altLang="en-US" sz="10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051720" y="0"/>
            <a:ext cx="4929222" cy="52574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chemeClr val="tx1"/>
                </a:solidFill>
                <a:effectLst/>
                <a:uLnTx/>
                <a:uFillTx/>
                <a:latin typeface="+mj-lt"/>
                <a:ea typeface="+mj-ea"/>
                <a:cs typeface="+mj-cs"/>
              </a:rPr>
              <a:t>カタログと原本証明</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正方形/長方形 4"/>
          <p:cNvSpPr/>
          <p:nvPr/>
        </p:nvSpPr>
        <p:spPr>
          <a:xfrm>
            <a:off x="539552" y="548680"/>
            <a:ext cx="7929618" cy="5286412"/>
          </a:xfrm>
          <a:prstGeom prst="rect">
            <a:avLst/>
          </a:prstGeom>
          <a:solidFill>
            <a:schemeClr val="tx2"/>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p:cNvSpPr/>
          <p:nvPr/>
        </p:nvSpPr>
        <p:spPr>
          <a:xfrm>
            <a:off x="4788024" y="2852936"/>
            <a:ext cx="3143272" cy="244827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智畜産ｃｈ</a:t>
            </a:r>
            <a:endParaRPr kumimoji="1" lang="en-US" altLang="ja-JP" sz="1200" dirty="0" smtClean="0"/>
          </a:p>
          <a:p>
            <a:pPr algn="ctr"/>
            <a:r>
              <a:rPr kumimoji="1" lang="ja-JP" altLang="en-US" sz="1200" dirty="0" smtClean="0"/>
              <a:t>畜産</a:t>
            </a:r>
            <a:endParaRPr kumimoji="1" lang="en-US" altLang="ja-JP" sz="1200" dirty="0" smtClean="0"/>
          </a:p>
          <a:p>
            <a:pPr algn="ctr"/>
            <a:endParaRPr lang="en-US" altLang="ja-JP" sz="1200" dirty="0" smtClean="0">
              <a:solidFill>
                <a:schemeClr val="tx1"/>
              </a:solidFill>
            </a:endParaRPr>
          </a:p>
          <a:p>
            <a:pPr algn="ctr"/>
            <a:endParaRPr lang="en-US" altLang="ja-JP" sz="1200" dirty="0" smtClean="0">
              <a:solidFill>
                <a:schemeClr val="tx1"/>
              </a:solidFill>
            </a:endParaRPr>
          </a:p>
          <a:p>
            <a:pPr algn="ctr"/>
            <a:endParaRPr lang="en-US" altLang="ja-JP" sz="1200" dirty="0" smtClean="0">
              <a:solidFill>
                <a:schemeClr val="tx1"/>
              </a:solidFill>
            </a:endParaRPr>
          </a:p>
          <a:p>
            <a:pPr algn="ctr"/>
            <a:endParaRPr lang="en-US" altLang="ja-JP" sz="1200" dirty="0" smtClean="0">
              <a:solidFill>
                <a:schemeClr val="tx1"/>
              </a:solidFill>
            </a:endParaRPr>
          </a:p>
          <a:p>
            <a:pPr algn="ctr"/>
            <a:endParaRPr lang="en-US" altLang="ja-JP" sz="1200" dirty="0" smtClean="0">
              <a:solidFill>
                <a:schemeClr val="tx1"/>
              </a:solidFill>
            </a:endParaRPr>
          </a:p>
          <a:p>
            <a:pPr algn="ctr"/>
            <a:endParaRPr lang="en-US" altLang="ja-JP" sz="1200" dirty="0" smtClean="0">
              <a:solidFill>
                <a:schemeClr val="tx1"/>
              </a:solidFill>
            </a:endParaRPr>
          </a:p>
          <a:p>
            <a:pPr algn="ctr"/>
            <a:r>
              <a:rPr kumimoji="1" lang="ja-JP" altLang="en-US" sz="1200" dirty="0" smtClean="0">
                <a:solidFill>
                  <a:schemeClr val="tx1"/>
                </a:solidFill>
              </a:rPr>
              <a:t>　平成２２年○月○○日</a:t>
            </a:r>
            <a:endParaRPr kumimoji="1" lang="en-US" altLang="ja-JP" sz="1200" dirty="0" smtClean="0">
              <a:solidFill>
                <a:schemeClr val="tx1"/>
              </a:solidFill>
            </a:endParaRPr>
          </a:p>
          <a:p>
            <a:pPr algn="ctr"/>
            <a:r>
              <a:rPr lang="ja-JP" altLang="en-US" sz="1200" dirty="0" smtClean="0">
                <a:solidFill>
                  <a:schemeClr val="tx1"/>
                </a:solidFill>
              </a:rPr>
              <a:t>　　　株式会社○○○○</a:t>
            </a:r>
            <a:endParaRPr kumimoji="1" lang="en-US" altLang="ja-JP" sz="1200" dirty="0" smtClean="0">
              <a:solidFill>
                <a:schemeClr val="tx1"/>
              </a:solidFill>
            </a:endParaRPr>
          </a:p>
          <a:p>
            <a:pPr algn="ctr"/>
            <a:r>
              <a:rPr lang="ja-JP" altLang="en-US" sz="1200" dirty="0" smtClean="0">
                <a:solidFill>
                  <a:schemeClr val="tx1"/>
                </a:solidFill>
              </a:rPr>
              <a:t>　　　　　　　　　　　代表取締役　　○○○○　</a:t>
            </a:r>
            <a:r>
              <a:rPr lang="ja-JP" altLang="en-US" sz="1200" dirty="0" smtClean="0">
                <a:solidFill>
                  <a:srgbClr val="FF0000"/>
                </a:solidFill>
              </a:rPr>
              <a:t>印</a:t>
            </a:r>
            <a:endParaRPr lang="en-US" altLang="ja-JP" sz="1200" dirty="0" smtClean="0">
              <a:solidFill>
                <a:srgbClr val="FF0000"/>
              </a:solidFill>
            </a:endParaRPr>
          </a:p>
          <a:p>
            <a:r>
              <a:rPr kumimoji="1" lang="ja-JP" altLang="en-US" sz="1200" dirty="0" smtClean="0">
                <a:solidFill>
                  <a:schemeClr val="tx1"/>
                </a:solidFill>
              </a:rPr>
              <a:t>　　住所：</a:t>
            </a:r>
            <a:endParaRPr kumimoji="1" lang="en-US" altLang="ja-JP" sz="1200" dirty="0" smtClean="0">
              <a:solidFill>
                <a:schemeClr val="tx1"/>
              </a:solidFill>
            </a:endParaRPr>
          </a:p>
          <a:p>
            <a:r>
              <a:rPr lang="ja-JP" altLang="en-US" sz="1200" dirty="0" smtClean="0">
                <a:solidFill>
                  <a:schemeClr val="tx1"/>
                </a:solidFill>
              </a:rPr>
              <a:t>　　ＴＥＬ：</a:t>
            </a:r>
            <a:endParaRPr kumimoji="1" lang="ja-JP" altLang="en-US" sz="1200" dirty="0">
              <a:solidFill>
                <a:schemeClr val="tx1"/>
              </a:solidFill>
            </a:endParaRPr>
          </a:p>
        </p:txBody>
      </p:sp>
      <p:sp>
        <p:nvSpPr>
          <p:cNvPr id="7" name="上矢印 6"/>
          <p:cNvSpPr/>
          <p:nvPr/>
        </p:nvSpPr>
        <p:spPr>
          <a:xfrm>
            <a:off x="7452320" y="4941168"/>
            <a:ext cx="288032" cy="504056"/>
          </a:xfrm>
          <a:prstGeom prs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732240" y="5445224"/>
            <a:ext cx="1178528" cy="307777"/>
          </a:xfrm>
          <a:prstGeom prst="rect">
            <a:avLst/>
          </a:prstGeom>
          <a:noFill/>
        </p:spPr>
        <p:txBody>
          <a:bodyPr wrap="none" rtlCol="0">
            <a:spAutoFit/>
          </a:bodyPr>
          <a:lstStyle/>
          <a:p>
            <a:r>
              <a:rPr kumimoji="1" lang="ja-JP" altLang="en-US" sz="1400" dirty="0" smtClean="0">
                <a:solidFill>
                  <a:schemeClr val="bg1"/>
                </a:solidFill>
              </a:rPr>
              <a:t>割印と同じ印</a:t>
            </a:r>
            <a:endParaRPr kumimoji="1" lang="ja-JP" altLang="en-US" sz="1400" dirty="0">
              <a:solidFill>
                <a:schemeClr val="bg1"/>
              </a:solidFill>
            </a:endParaRPr>
          </a:p>
        </p:txBody>
      </p:sp>
      <p:sp>
        <p:nvSpPr>
          <p:cNvPr id="9" name="テキスト ボックス 8"/>
          <p:cNvSpPr txBox="1"/>
          <p:nvPr/>
        </p:nvSpPr>
        <p:spPr>
          <a:xfrm>
            <a:off x="1071538" y="855522"/>
            <a:ext cx="2768707" cy="461665"/>
          </a:xfrm>
          <a:prstGeom prst="rect">
            <a:avLst/>
          </a:prstGeom>
          <a:noFill/>
          <a:ln w="28575">
            <a:solidFill>
              <a:schemeClr val="tx1"/>
            </a:solidFill>
          </a:ln>
        </p:spPr>
        <p:txBody>
          <a:bodyPr wrap="none" rtlCol="0">
            <a:spAutoFit/>
          </a:bodyPr>
          <a:lstStyle/>
          <a:p>
            <a:r>
              <a:rPr kumimoji="1" lang="ja-JP" altLang="en-US" sz="2400" dirty="0" smtClean="0">
                <a:solidFill>
                  <a:schemeClr val="bg1"/>
                </a:solidFill>
              </a:rPr>
              <a:t>カタログ（設計図面）</a:t>
            </a:r>
            <a:endParaRPr kumimoji="1" lang="ja-JP" altLang="en-US" sz="2400" dirty="0">
              <a:solidFill>
                <a:schemeClr val="bg1"/>
              </a:solidFill>
            </a:endParaRPr>
          </a:p>
        </p:txBody>
      </p:sp>
      <p:sp>
        <p:nvSpPr>
          <p:cNvPr id="10" name="弦 9"/>
          <p:cNvSpPr/>
          <p:nvPr/>
        </p:nvSpPr>
        <p:spPr>
          <a:xfrm rot="17477116">
            <a:off x="5858909" y="2555669"/>
            <a:ext cx="914400" cy="914400"/>
          </a:xfrm>
          <a:prstGeom prst="chord">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割印</a:t>
            </a:r>
            <a:endParaRPr kumimoji="1" lang="ja-JP" altLang="en-US" dirty="0">
              <a:solidFill>
                <a:schemeClr val="tx1"/>
              </a:solidFill>
            </a:endParaRPr>
          </a:p>
        </p:txBody>
      </p:sp>
      <p:sp>
        <p:nvSpPr>
          <p:cNvPr id="11" name="テキスト ボックス 10"/>
          <p:cNvSpPr txBox="1"/>
          <p:nvPr/>
        </p:nvSpPr>
        <p:spPr>
          <a:xfrm>
            <a:off x="5148064" y="2564904"/>
            <a:ext cx="2278188" cy="307777"/>
          </a:xfrm>
          <a:prstGeom prst="rect">
            <a:avLst/>
          </a:prstGeom>
          <a:noFill/>
        </p:spPr>
        <p:txBody>
          <a:bodyPr wrap="none" rtlCol="0">
            <a:spAutoFit/>
          </a:bodyPr>
          <a:lstStyle/>
          <a:p>
            <a:r>
              <a:rPr kumimoji="1" lang="ja-JP" altLang="en-US" sz="1400" dirty="0" smtClean="0">
                <a:solidFill>
                  <a:schemeClr val="bg1"/>
                </a:solidFill>
              </a:rPr>
              <a:t>割印の一方は、業者の台帳</a:t>
            </a:r>
            <a:endParaRPr kumimoji="1" lang="ja-JP" altLang="en-US" sz="1400" dirty="0">
              <a:solidFill>
                <a:schemeClr val="bg1"/>
              </a:solidFill>
            </a:endParaRPr>
          </a:p>
        </p:txBody>
      </p:sp>
      <p:sp>
        <p:nvSpPr>
          <p:cNvPr id="12" name="ホームベース 11"/>
          <p:cNvSpPr/>
          <p:nvPr/>
        </p:nvSpPr>
        <p:spPr>
          <a:xfrm>
            <a:off x="2643174" y="3427290"/>
            <a:ext cx="2144850" cy="649782"/>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rPr>
              <a:t>カタログの一部に糊で貼り付ける</a:t>
            </a:r>
            <a:endParaRPr kumimoji="1" lang="ja-JP" altLang="en-US" sz="1400" dirty="0">
              <a:solidFill>
                <a:sysClr val="windowText" lastClr="000000"/>
              </a:solidFill>
            </a:endParaRPr>
          </a:p>
        </p:txBody>
      </p:sp>
      <p:sp>
        <p:nvSpPr>
          <p:cNvPr id="14" name="テキスト ボックス 13"/>
          <p:cNvSpPr txBox="1"/>
          <p:nvPr/>
        </p:nvSpPr>
        <p:spPr>
          <a:xfrm>
            <a:off x="4788024" y="3212976"/>
            <a:ext cx="2904962" cy="954107"/>
          </a:xfrm>
          <a:prstGeom prst="rect">
            <a:avLst/>
          </a:prstGeom>
          <a:noFill/>
        </p:spPr>
        <p:txBody>
          <a:bodyPr wrap="none" rtlCol="0">
            <a:spAutoFit/>
          </a:bodyPr>
          <a:lstStyle/>
          <a:p>
            <a:r>
              <a:rPr kumimoji="1" lang="ja-JP" altLang="en-US" sz="1400" dirty="0" smtClean="0"/>
              <a:t>財団法人畜産環境整備機構　殿</a:t>
            </a:r>
            <a:endParaRPr kumimoji="1" lang="en-US" altLang="ja-JP" sz="1400" dirty="0" smtClean="0"/>
          </a:p>
          <a:p>
            <a:r>
              <a:rPr kumimoji="1" lang="ja-JP" altLang="en-US" sz="1400" dirty="0" smtClean="0"/>
              <a:t>　</a:t>
            </a:r>
            <a:endParaRPr kumimoji="1" lang="en-US" altLang="ja-JP" sz="1400" dirty="0" smtClean="0"/>
          </a:p>
          <a:p>
            <a:r>
              <a:rPr kumimoji="1" lang="ja-JP" altLang="en-US" sz="1400" dirty="0" smtClean="0"/>
              <a:t>末端借受者名　　○　○　○　○</a:t>
            </a:r>
            <a:endParaRPr kumimoji="1" lang="en-US" altLang="ja-JP" sz="1400" dirty="0" smtClean="0"/>
          </a:p>
          <a:p>
            <a:r>
              <a:rPr lang="ja-JP" altLang="en-US" sz="1400" dirty="0" smtClean="0"/>
              <a:t>　原本に相違ないことを証明します。</a:t>
            </a:r>
            <a:endParaRPr kumimoji="1" lang="ja-JP" altLang="en-US" sz="1400" dirty="0"/>
          </a:p>
        </p:txBody>
      </p:sp>
      <p:sp>
        <p:nvSpPr>
          <p:cNvPr id="15" name="テキスト ボックス 14"/>
          <p:cNvSpPr txBox="1"/>
          <p:nvPr/>
        </p:nvSpPr>
        <p:spPr>
          <a:xfrm>
            <a:off x="539552" y="5877272"/>
            <a:ext cx="8072494" cy="738664"/>
          </a:xfrm>
          <a:prstGeom prst="rect">
            <a:avLst/>
          </a:prstGeom>
          <a:noFill/>
          <a:ln>
            <a:solidFill>
              <a:schemeClr val="tx1"/>
            </a:solidFill>
          </a:ln>
        </p:spPr>
        <p:txBody>
          <a:bodyPr wrap="square" rtlCol="0">
            <a:spAutoFit/>
          </a:bodyPr>
          <a:lstStyle/>
          <a:p>
            <a:r>
              <a:rPr kumimoji="1" lang="ja-JP" altLang="en-US" sz="1400" dirty="0" smtClean="0"/>
              <a:t>　</a:t>
            </a:r>
            <a:r>
              <a:rPr kumimoji="1" lang="ja-JP" altLang="en-US" sz="1400" b="1" dirty="0" smtClean="0"/>
              <a:t>あて先の異なる原本証明付きカタログ４部を用意</a:t>
            </a:r>
            <a:endParaRPr kumimoji="1" lang="en-US" altLang="ja-JP" sz="1400" b="1" dirty="0" smtClean="0"/>
          </a:p>
          <a:p>
            <a:r>
              <a:rPr kumimoji="1" lang="ja-JP" altLang="en-US" sz="1400" dirty="0" smtClean="0"/>
              <a:t>　　１　財団法人 畜産環境整備機構 　　２　滋賀県農政水産部畜産課　　</a:t>
            </a:r>
            <a:endParaRPr kumimoji="1" lang="en-US" altLang="ja-JP" sz="1400" dirty="0" smtClean="0"/>
          </a:p>
          <a:p>
            <a:r>
              <a:rPr kumimoji="1" lang="ja-JP" altLang="en-US" sz="1400" dirty="0" smtClean="0"/>
              <a:t>　　</a:t>
            </a:r>
            <a:r>
              <a:rPr kumimoji="1" lang="ja-JP" altLang="en-US" sz="1400" dirty="0" smtClean="0"/>
              <a:t>３</a:t>
            </a:r>
            <a:r>
              <a:rPr kumimoji="1" lang="ja-JP" altLang="en-US" sz="1400" dirty="0" smtClean="0"/>
              <a:t>　</a:t>
            </a:r>
            <a:r>
              <a:rPr kumimoji="1" lang="ja-JP" altLang="en-US" sz="1400" dirty="0" smtClean="0"/>
              <a:t>一般社団</a:t>
            </a:r>
            <a:r>
              <a:rPr kumimoji="1" lang="ja-JP" altLang="en-US" sz="1400" dirty="0" smtClean="0"/>
              <a:t>法人滋賀県配合飼料価格安定基金協会　</a:t>
            </a:r>
            <a:r>
              <a:rPr lang="ja-JP" altLang="en-US" sz="1400" dirty="0" smtClean="0"/>
              <a:t>　４　末端借受者　○○○○　</a:t>
            </a:r>
            <a:endParaRPr kumimoji="1" lang="ja-JP" altLang="en-US" sz="1400" dirty="0"/>
          </a:p>
        </p:txBody>
      </p:sp>
      <p:sp>
        <p:nvSpPr>
          <p:cNvPr id="17" name="屈折矢印 16"/>
          <p:cNvSpPr/>
          <p:nvPr/>
        </p:nvSpPr>
        <p:spPr>
          <a:xfrm rot="16200000">
            <a:off x="6120172" y="3897052"/>
            <a:ext cx="2736304" cy="1656184"/>
          </a:xfrm>
          <a:prstGeom prst="bentUpArrow">
            <a:avLst>
              <a:gd name="adj1" fmla="val 14333"/>
              <a:gd name="adj2" fmla="val 11487"/>
              <a:gd name="adj3" fmla="val 2201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星 7 15"/>
          <p:cNvSpPr/>
          <p:nvPr/>
        </p:nvSpPr>
        <p:spPr>
          <a:xfrm>
            <a:off x="4788024" y="1700808"/>
            <a:ext cx="4355976" cy="864096"/>
          </a:xfrm>
          <a:prstGeom prst="star7">
            <a:avLst>
              <a:gd name="adj" fmla="val 33998"/>
              <a:gd name="hf" fmla="val 102572"/>
              <a:gd name="vf" fmla="val 105210"/>
            </a:avLst>
          </a:prstGeom>
          <a:solidFill>
            <a:schemeClr val="accent2">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b="1" dirty="0" smtClean="0">
              <a:solidFill>
                <a:schemeClr val="tx1"/>
              </a:solidFill>
            </a:endParaRPr>
          </a:p>
          <a:p>
            <a:pPr algn="ctr"/>
            <a:r>
              <a:rPr kumimoji="1" lang="ja-JP" altLang="en-US" sz="1050" b="1" dirty="0" smtClean="0">
                <a:solidFill>
                  <a:schemeClr val="tx1"/>
                </a:solidFill>
              </a:rPr>
              <a:t>割印は販売会社の台帳に原本証明したことを証すものです。</a:t>
            </a:r>
            <a:endParaRPr kumimoji="1" lang="en-US" altLang="ja-JP" sz="1050" b="1" dirty="0" smtClean="0">
              <a:solidFill>
                <a:schemeClr val="tx1"/>
              </a:solidFill>
            </a:endParaRPr>
          </a:p>
          <a:p>
            <a:pPr algn="ctr"/>
            <a:r>
              <a:rPr kumimoji="1" lang="ja-JP" altLang="en-US" sz="1050" b="1" dirty="0" smtClean="0">
                <a:solidFill>
                  <a:schemeClr val="tx1"/>
                </a:solidFill>
              </a:rPr>
              <a:t>特に、間違いが多いので注意願います。</a:t>
            </a:r>
            <a:endParaRPr kumimoji="1" lang="ja-JP" altLang="en-US" sz="1050" b="1"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79712" y="274638"/>
            <a:ext cx="4752528" cy="418058"/>
          </a:xfrm>
          <a:solidFill>
            <a:schemeClr val="tx2"/>
          </a:solidFill>
          <a:ln>
            <a:solidFill>
              <a:schemeClr val="accent1"/>
            </a:solidFill>
          </a:ln>
        </p:spPr>
        <p:txBody>
          <a:bodyPr>
            <a:normAutofit fontScale="90000"/>
          </a:bodyPr>
          <a:lstStyle/>
          <a:p>
            <a:r>
              <a:rPr lang="ja-JP" altLang="en-US" sz="2800" dirty="0" smtClean="0">
                <a:solidFill>
                  <a:schemeClr val="bg1"/>
                </a:solidFill>
              </a:rPr>
              <a:t>保証保険・損害保険</a:t>
            </a:r>
            <a:endParaRPr kumimoji="1" lang="ja-JP" altLang="en-US" sz="2800" dirty="0">
              <a:solidFill>
                <a:schemeClr val="bg1"/>
              </a:solidFill>
            </a:endParaRPr>
          </a:p>
        </p:txBody>
      </p:sp>
      <p:sp>
        <p:nvSpPr>
          <p:cNvPr id="4" name="テキスト ボックス 3"/>
          <p:cNvSpPr txBox="1"/>
          <p:nvPr/>
        </p:nvSpPr>
        <p:spPr>
          <a:xfrm>
            <a:off x="251520" y="764704"/>
            <a:ext cx="8712968" cy="1723549"/>
          </a:xfrm>
          <a:prstGeom prst="rect">
            <a:avLst/>
          </a:prstGeom>
          <a:solidFill>
            <a:schemeClr val="accent1">
              <a:lumMod val="40000"/>
              <a:lumOff val="60000"/>
            </a:schemeClr>
          </a:solidFill>
          <a:ln>
            <a:solidFill>
              <a:schemeClr val="accent1"/>
            </a:solidFill>
          </a:ln>
        </p:spPr>
        <p:txBody>
          <a:bodyPr wrap="square" rtlCol="0">
            <a:spAutoFit/>
          </a:bodyPr>
          <a:lstStyle/>
          <a:p>
            <a:r>
              <a:rPr kumimoji="1" lang="ja-JP" altLang="en-US" b="1" dirty="0" smtClean="0"/>
              <a:t>保証保険</a:t>
            </a:r>
            <a:r>
              <a:rPr kumimoji="1" lang="ja-JP" altLang="en-US" sz="1400" b="1" dirty="0" smtClean="0"/>
              <a:t>（保証人不要）</a:t>
            </a:r>
            <a:endParaRPr kumimoji="1" lang="en-US" altLang="ja-JP" sz="1400" b="1" dirty="0" smtClean="0"/>
          </a:p>
          <a:p>
            <a:endParaRPr lang="en-US" altLang="ja-JP" dirty="0" smtClean="0"/>
          </a:p>
          <a:p>
            <a:r>
              <a:rPr kumimoji="1" lang="ja-JP" altLang="en-US" sz="1400" dirty="0" smtClean="0"/>
              <a:t>リース利用者が貸付期間中に倒産等により貸付継続が困難となった場合、リース利用者の残存貸付料等の債務の履行を最終貸付者に補償する保険</a:t>
            </a:r>
            <a:endParaRPr kumimoji="1" lang="en-US" altLang="ja-JP" sz="1400" dirty="0" smtClean="0"/>
          </a:p>
          <a:p>
            <a:endParaRPr lang="en-US" altLang="ja-JP" sz="1400" dirty="0" smtClean="0"/>
          </a:p>
          <a:p>
            <a:r>
              <a:rPr kumimoji="1" lang="ja-JP" altLang="en-US" sz="1400" dirty="0" smtClean="0"/>
              <a:t>　　　　　　　　　　　　　検収時：畜産環境整備リース事業保証保険の加入申込み委任状の提出</a:t>
            </a:r>
            <a:endParaRPr kumimoji="1" lang="en-US" altLang="ja-JP" sz="1400" dirty="0" smtClean="0"/>
          </a:p>
          <a:p>
            <a:endParaRPr kumimoji="1" lang="ja-JP" altLang="en-US" sz="1400" dirty="0"/>
          </a:p>
        </p:txBody>
      </p:sp>
      <p:sp>
        <p:nvSpPr>
          <p:cNvPr id="5" name="テキスト ボックス 4"/>
          <p:cNvSpPr txBox="1"/>
          <p:nvPr/>
        </p:nvSpPr>
        <p:spPr>
          <a:xfrm>
            <a:off x="251520" y="2780928"/>
            <a:ext cx="8712968" cy="3744416"/>
          </a:xfrm>
          <a:prstGeom prst="rect">
            <a:avLst/>
          </a:prstGeom>
          <a:solidFill>
            <a:srgbClr val="92D050"/>
          </a:solidFill>
          <a:ln>
            <a:solidFill>
              <a:schemeClr val="accent1"/>
            </a:solidFill>
          </a:ln>
        </p:spPr>
        <p:txBody>
          <a:bodyPr wrap="square" rtlCol="0">
            <a:spAutoFit/>
          </a:bodyPr>
          <a:lstStyle/>
          <a:p>
            <a:r>
              <a:rPr kumimoji="1" lang="ja-JP" altLang="en-US" dirty="0" smtClean="0"/>
              <a:t>損害保険（下記の３種類がある）</a:t>
            </a:r>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ja-JP" altLang="en-US" dirty="0"/>
          </a:p>
        </p:txBody>
      </p:sp>
      <p:sp>
        <p:nvSpPr>
          <p:cNvPr id="6" name="テキスト ボックス 5"/>
          <p:cNvSpPr txBox="1"/>
          <p:nvPr/>
        </p:nvSpPr>
        <p:spPr>
          <a:xfrm>
            <a:off x="539552" y="3284984"/>
            <a:ext cx="2153154" cy="2092881"/>
          </a:xfrm>
          <a:prstGeom prst="rect">
            <a:avLst/>
          </a:prstGeom>
          <a:solidFill>
            <a:schemeClr val="tx2">
              <a:lumMod val="20000"/>
              <a:lumOff val="80000"/>
            </a:schemeClr>
          </a:solidFill>
          <a:ln>
            <a:solidFill>
              <a:schemeClr val="accent1"/>
            </a:solidFill>
          </a:ln>
        </p:spPr>
        <p:txBody>
          <a:bodyPr wrap="none" rtlCol="0">
            <a:spAutoFit/>
          </a:bodyPr>
          <a:lstStyle/>
          <a:p>
            <a:r>
              <a:rPr kumimoji="1" lang="ja-JP" altLang="en-US" b="1" dirty="0" smtClean="0"/>
              <a:t>動産総合保険</a:t>
            </a:r>
            <a:endParaRPr kumimoji="1" lang="en-US" altLang="ja-JP" b="1" dirty="0" smtClean="0"/>
          </a:p>
          <a:p>
            <a:endParaRPr lang="en-US" altLang="ja-JP" sz="1400" dirty="0" smtClean="0"/>
          </a:p>
          <a:p>
            <a:r>
              <a:rPr lang="ja-JP" altLang="en-US" sz="1400" dirty="0" smtClean="0"/>
              <a:t>火災保険及び車両保険以</a:t>
            </a:r>
            <a:endParaRPr lang="en-US" altLang="ja-JP" sz="1400" dirty="0" smtClean="0"/>
          </a:p>
          <a:p>
            <a:r>
              <a:rPr lang="ja-JP" altLang="en-US" sz="1400" dirty="0" smtClean="0"/>
              <a:t>外のリース対象施設機械</a:t>
            </a:r>
            <a:endParaRPr lang="en-US" altLang="ja-JP" sz="1400" dirty="0" smtClean="0"/>
          </a:p>
          <a:p>
            <a:r>
              <a:rPr lang="ja-JP" altLang="en-US" sz="1400" dirty="0" smtClean="0"/>
              <a:t>等に</a:t>
            </a:r>
            <a:r>
              <a:rPr kumimoji="1" lang="ja-JP" altLang="en-US" sz="1400" dirty="0" smtClean="0"/>
              <a:t>掛ける保険</a:t>
            </a:r>
            <a:endParaRPr kumimoji="1" lang="en-US" altLang="ja-JP" sz="1400" dirty="0" smtClean="0"/>
          </a:p>
          <a:p>
            <a:endParaRPr lang="en-US" altLang="ja-JP" sz="1400" dirty="0" smtClean="0"/>
          </a:p>
          <a:p>
            <a:r>
              <a:rPr kumimoji="1" lang="ja-JP" altLang="en-US" sz="1400" dirty="0" smtClean="0">
                <a:solidFill>
                  <a:srgbClr val="FF0000"/>
                </a:solidFill>
              </a:rPr>
              <a:t>機構が保険に加入する。</a:t>
            </a:r>
            <a:endParaRPr kumimoji="1" lang="en-US" altLang="ja-JP" sz="1400" dirty="0" smtClean="0">
              <a:solidFill>
                <a:srgbClr val="FF0000"/>
              </a:solidFill>
            </a:endParaRPr>
          </a:p>
          <a:p>
            <a:endParaRPr lang="en-US" altLang="ja-JP" sz="1400" dirty="0" smtClean="0"/>
          </a:p>
          <a:p>
            <a:r>
              <a:rPr kumimoji="1" lang="ja-JP" altLang="en-US" sz="1400" dirty="0" smtClean="0"/>
              <a:t>　一般的な機械類が対象</a:t>
            </a:r>
            <a:endParaRPr kumimoji="1" lang="ja-JP" altLang="en-US" sz="1400" dirty="0"/>
          </a:p>
        </p:txBody>
      </p:sp>
      <p:sp>
        <p:nvSpPr>
          <p:cNvPr id="7" name="テキスト ボックス 6"/>
          <p:cNvSpPr txBox="1"/>
          <p:nvPr/>
        </p:nvSpPr>
        <p:spPr>
          <a:xfrm>
            <a:off x="2987824" y="3284984"/>
            <a:ext cx="2880320" cy="3096344"/>
          </a:xfrm>
          <a:prstGeom prst="rect">
            <a:avLst/>
          </a:prstGeom>
          <a:solidFill>
            <a:schemeClr val="tx2">
              <a:lumMod val="20000"/>
              <a:lumOff val="80000"/>
            </a:schemeClr>
          </a:solidFill>
          <a:ln>
            <a:solidFill>
              <a:schemeClr val="accent1"/>
            </a:solidFill>
          </a:ln>
        </p:spPr>
        <p:txBody>
          <a:bodyPr wrap="square" rtlCol="0">
            <a:spAutoFit/>
          </a:bodyPr>
          <a:lstStyle/>
          <a:p>
            <a:r>
              <a:rPr kumimoji="1" lang="ja-JP" altLang="en-US" b="1" dirty="0" smtClean="0"/>
              <a:t>損害保険（「要保険手続」）</a:t>
            </a:r>
            <a:endParaRPr kumimoji="1" lang="en-US" altLang="ja-JP" b="1" dirty="0" smtClean="0"/>
          </a:p>
          <a:p>
            <a:r>
              <a:rPr lang="ja-JP" altLang="en-US" b="1" dirty="0" smtClean="0"/>
              <a:t>　</a:t>
            </a:r>
            <a:r>
              <a:rPr lang="ja-JP" altLang="en-US" b="1" i="1" dirty="0" smtClean="0">
                <a:solidFill>
                  <a:schemeClr val="tx2"/>
                </a:solidFill>
              </a:rPr>
              <a:t>１　構築物の場合</a:t>
            </a:r>
            <a:endParaRPr lang="en-US" altLang="ja-JP" b="1" i="1" dirty="0" smtClean="0">
              <a:solidFill>
                <a:schemeClr val="tx2"/>
              </a:solidFill>
            </a:endParaRPr>
          </a:p>
          <a:p>
            <a:endParaRPr kumimoji="1" lang="en-US" altLang="ja-JP" sz="1400" dirty="0" smtClean="0"/>
          </a:p>
          <a:p>
            <a:r>
              <a:rPr kumimoji="1" lang="ja-JP" altLang="en-US" sz="1400" dirty="0" smtClean="0"/>
              <a:t>機密サイロ、堆肥舎、発酵舎、浄化</a:t>
            </a:r>
            <a:endParaRPr kumimoji="1" lang="en-US" altLang="ja-JP" sz="1400" dirty="0" smtClean="0"/>
          </a:p>
          <a:p>
            <a:r>
              <a:rPr kumimoji="1" lang="ja-JP" altLang="en-US" sz="1400" dirty="0" smtClean="0"/>
              <a:t>槽等の構築物について、掛ける</a:t>
            </a:r>
            <a:r>
              <a:rPr lang="ja-JP" altLang="en-US" sz="1400" dirty="0" smtClean="0"/>
              <a:t>保険</a:t>
            </a:r>
            <a:endParaRPr kumimoji="1" lang="en-US" altLang="ja-JP" sz="1400" dirty="0" smtClean="0"/>
          </a:p>
          <a:p>
            <a:endParaRPr lang="en-US" altLang="ja-JP" sz="1400" dirty="0" smtClean="0"/>
          </a:p>
          <a:p>
            <a:r>
              <a:rPr lang="ja-JP" altLang="en-US" sz="1400" dirty="0" smtClean="0"/>
              <a:t>リース利用者が加入する。</a:t>
            </a:r>
            <a:endParaRPr lang="en-US" altLang="ja-JP" sz="1400" dirty="0" smtClean="0"/>
          </a:p>
          <a:p>
            <a:endParaRPr kumimoji="1" lang="en-US" altLang="ja-JP" sz="1400" dirty="0" smtClean="0"/>
          </a:p>
          <a:p>
            <a:r>
              <a:rPr kumimoji="1" lang="ja-JP" altLang="en-US" sz="1400" dirty="0" smtClean="0"/>
              <a:t>契約期間を貸付開始日から終了日</a:t>
            </a:r>
            <a:endParaRPr kumimoji="1" lang="en-US" altLang="ja-JP" sz="1400" dirty="0" smtClean="0"/>
          </a:p>
          <a:p>
            <a:r>
              <a:rPr kumimoji="1" lang="ja-JP" altLang="en-US" sz="1400" dirty="0" err="1" smtClean="0"/>
              <a:t>までの</a:t>
            </a:r>
            <a:r>
              <a:rPr kumimoji="1" lang="ja-JP" altLang="en-US" sz="1400" dirty="0" smtClean="0"/>
              <a:t>間、</a:t>
            </a:r>
            <a:r>
              <a:rPr kumimoji="1" lang="ja-JP" altLang="en-US" sz="1400" dirty="0" smtClean="0">
                <a:solidFill>
                  <a:srgbClr val="FF0000"/>
                </a:solidFill>
              </a:rPr>
              <a:t>機構を受取人</a:t>
            </a:r>
            <a:r>
              <a:rPr kumimoji="1" lang="ja-JP" altLang="en-US" sz="1400" dirty="0" smtClean="0"/>
              <a:t>とする。</a:t>
            </a:r>
            <a:endParaRPr kumimoji="1" lang="en-US" altLang="ja-JP" sz="1400" dirty="0" smtClean="0"/>
          </a:p>
          <a:p>
            <a:endParaRPr lang="en-US" altLang="ja-JP" sz="1400" dirty="0" smtClean="0"/>
          </a:p>
          <a:p>
            <a:r>
              <a:rPr kumimoji="1" lang="ja-JP" altLang="en-US" sz="1400" dirty="0" smtClean="0"/>
              <a:t>保険証書のコピーを機構に送付</a:t>
            </a:r>
            <a:endParaRPr kumimoji="1" lang="ja-JP" altLang="en-US" sz="1400" dirty="0"/>
          </a:p>
        </p:txBody>
      </p:sp>
      <p:sp>
        <p:nvSpPr>
          <p:cNvPr id="8" name="テキスト ボックス 7"/>
          <p:cNvSpPr txBox="1"/>
          <p:nvPr/>
        </p:nvSpPr>
        <p:spPr>
          <a:xfrm>
            <a:off x="5868144" y="3284985"/>
            <a:ext cx="2952328" cy="3077766"/>
          </a:xfrm>
          <a:prstGeom prst="rect">
            <a:avLst/>
          </a:prstGeom>
          <a:solidFill>
            <a:schemeClr val="tx2">
              <a:lumMod val="20000"/>
              <a:lumOff val="80000"/>
            </a:schemeClr>
          </a:solidFill>
          <a:ln>
            <a:solidFill>
              <a:schemeClr val="accent1"/>
            </a:solidFill>
          </a:ln>
        </p:spPr>
        <p:txBody>
          <a:bodyPr wrap="square" rtlCol="0">
            <a:spAutoFit/>
          </a:bodyPr>
          <a:lstStyle/>
          <a:p>
            <a:endParaRPr lang="en-US" altLang="ja-JP" dirty="0" smtClean="0"/>
          </a:p>
          <a:p>
            <a:r>
              <a:rPr lang="ja-JP" altLang="en-US" b="1" dirty="0" smtClean="0"/>
              <a:t>　</a:t>
            </a:r>
            <a:r>
              <a:rPr lang="ja-JP" altLang="en-US" b="1" i="1" dirty="0" smtClean="0">
                <a:solidFill>
                  <a:schemeClr val="tx2"/>
                </a:solidFill>
              </a:rPr>
              <a:t>２車両の場合</a:t>
            </a:r>
            <a:endParaRPr kumimoji="1" lang="en-US" altLang="ja-JP" b="1" i="1" dirty="0" smtClean="0">
              <a:solidFill>
                <a:schemeClr val="tx2"/>
              </a:solidFill>
            </a:endParaRPr>
          </a:p>
          <a:p>
            <a:endParaRPr lang="en-US" altLang="ja-JP" dirty="0" smtClean="0"/>
          </a:p>
          <a:p>
            <a:r>
              <a:rPr kumimoji="1" lang="ja-JP" altLang="en-US" sz="1400" dirty="0" smtClean="0"/>
              <a:t>ダンプ、トラック、トラックター（市町村登録を含む。）等に掛ける保険</a:t>
            </a:r>
            <a:endParaRPr kumimoji="1" lang="en-US" altLang="ja-JP" sz="1400" dirty="0" smtClean="0"/>
          </a:p>
          <a:p>
            <a:endParaRPr kumimoji="1" lang="en-US" altLang="ja-JP" sz="1400" dirty="0" smtClean="0"/>
          </a:p>
          <a:p>
            <a:endParaRPr lang="en-US" altLang="ja-JP" sz="1400" dirty="0" smtClean="0"/>
          </a:p>
          <a:p>
            <a:r>
              <a:rPr lang="ja-JP" altLang="en-US" sz="1400" dirty="0" smtClean="0"/>
              <a:t>リース利用者が加入する。</a:t>
            </a:r>
            <a:endParaRPr lang="en-US" altLang="ja-JP" sz="1400" dirty="0" smtClean="0"/>
          </a:p>
          <a:p>
            <a:endParaRPr lang="en-US" altLang="ja-JP" sz="1400" dirty="0" smtClean="0"/>
          </a:p>
          <a:p>
            <a:r>
              <a:rPr lang="ja-JP" altLang="en-US" sz="1400" dirty="0" smtClean="0"/>
              <a:t>契約期間を貸付開始日から終了日</a:t>
            </a:r>
            <a:endParaRPr lang="en-US" altLang="ja-JP" sz="1400" dirty="0" smtClean="0"/>
          </a:p>
          <a:p>
            <a:r>
              <a:rPr lang="ja-JP" altLang="en-US" sz="1400" dirty="0" err="1" smtClean="0"/>
              <a:t>までの</a:t>
            </a:r>
            <a:r>
              <a:rPr lang="ja-JP" altLang="en-US" sz="1400" dirty="0" smtClean="0"/>
              <a:t>間、</a:t>
            </a:r>
            <a:r>
              <a:rPr lang="ja-JP" altLang="en-US" sz="1400" dirty="0" smtClean="0">
                <a:solidFill>
                  <a:srgbClr val="FF0000"/>
                </a:solidFill>
              </a:rPr>
              <a:t>機構を受取人</a:t>
            </a:r>
            <a:r>
              <a:rPr lang="ja-JP" altLang="en-US" sz="1400" dirty="0" smtClean="0"/>
              <a:t>とする。</a:t>
            </a:r>
            <a:endParaRPr lang="en-US" altLang="ja-JP" sz="1400" dirty="0" smtClean="0"/>
          </a:p>
          <a:p>
            <a:endParaRPr lang="en-US" altLang="ja-JP" sz="1400" dirty="0" smtClean="0"/>
          </a:p>
          <a:p>
            <a:r>
              <a:rPr lang="ja-JP" altLang="en-US" sz="1400" dirty="0" smtClean="0"/>
              <a:t>保険証書のコピーを機構に送付</a:t>
            </a:r>
            <a:endParaRPr kumimoji="1" lang="ja-JP" altLang="en-US" sz="1400" dirty="0"/>
          </a:p>
        </p:txBody>
      </p:sp>
      <p:sp>
        <p:nvSpPr>
          <p:cNvPr id="9" name="雲形吹き出し 8"/>
          <p:cNvSpPr/>
          <p:nvPr/>
        </p:nvSpPr>
        <p:spPr>
          <a:xfrm>
            <a:off x="6012160" y="2204864"/>
            <a:ext cx="2808312" cy="1008112"/>
          </a:xfrm>
          <a:prstGeom prst="cloudCallout">
            <a:avLst>
              <a:gd name="adj1" fmla="val 11907"/>
              <a:gd name="adj2" fmla="val 66513"/>
            </a:avLst>
          </a:prstGeom>
          <a:solidFill>
            <a:srgbClr val="FFFF00"/>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車両</a:t>
            </a:r>
            <a:r>
              <a:rPr kumimoji="1" lang="ja-JP" altLang="en-US" sz="1200" dirty="0" smtClean="0">
                <a:solidFill>
                  <a:schemeClr val="tx1"/>
                </a:solidFill>
              </a:rPr>
              <a:t>登録は、所有者：リース機構、使用者：リース利用者、届出者は販売業者</a:t>
            </a:r>
            <a:endParaRPr kumimoji="1" lang="ja-JP" altLang="en-US" sz="1200" dirty="0">
              <a:solidFill>
                <a:schemeClr val="tx1"/>
              </a:solidFill>
            </a:endParaRPr>
          </a:p>
        </p:txBody>
      </p:sp>
      <p:sp>
        <p:nvSpPr>
          <p:cNvPr id="10" name="テキスト ボックス 9"/>
          <p:cNvSpPr txBox="1"/>
          <p:nvPr/>
        </p:nvSpPr>
        <p:spPr>
          <a:xfrm>
            <a:off x="5652120" y="3356992"/>
            <a:ext cx="1790875" cy="276999"/>
          </a:xfrm>
          <a:prstGeom prst="rect">
            <a:avLst/>
          </a:prstGeom>
          <a:noFill/>
        </p:spPr>
        <p:txBody>
          <a:bodyPr wrap="none" rtlCol="0">
            <a:spAutoFit/>
          </a:bodyPr>
          <a:lstStyle/>
          <a:p>
            <a:r>
              <a:rPr kumimoji="1" lang="ja-JP" altLang="en-US" sz="1200" dirty="0" smtClean="0">
                <a:solidFill>
                  <a:srgbClr val="FF0000"/>
                </a:solidFill>
              </a:rPr>
              <a:t>平成２３年１２月１日改正</a:t>
            </a:r>
            <a:endParaRPr kumimoji="1" lang="ja-JP" altLang="en-US" sz="12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14282" y="3500438"/>
            <a:ext cx="8715436" cy="314324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図表 4"/>
          <p:cNvGraphicFramePr/>
          <p:nvPr/>
        </p:nvGraphicFramePr>
        <p:xfrm>
          <a:off x="457200" y="274638"/>
          <a:ext cx="8229600" cy="582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フローチャート: 処理 7"/>
          <p:cNvSpPr/>
          <p:nvPr/>
        </p:nvSpPr>
        <p:spPr>
          <a:xfrm>
            <a:off x="214282" y="857232"/>
            <a:ext cx="8715436" cy="2571768"/>
          </a:xfrm>
          <a:prstGeom prst="flowChart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 typeface="+mj-lt"/>
              <a:buAutoNum type="arabicPeriod"/>
            </a:pPr>
            <a:endParaRPr kumimoji="1" lang="en-US" altLang="ja-JP" dirty="0" smtClean="0"/>
          </a:p>
          <a:p>
            <a:pPr marL="342900" indent="-342900" algn="just"/>
            <a:endParaRPr kumimoji="1" lang="en-US" altLang="ja-JP" dirty="0" smtClean="0">
              <a:solidFill>
                <a:schemeClr val="tx1"/>
              </a:solidFill>
            </a:endParaRPr>
          </a:p>
          <a:p>
            <a:pPr marL="342900" indent="-342900" algn="just"/>
            <a:endParaRPr lang="en-US" altLang="ja-JP" dirty="0" smtClean="0">
              <a:solidFill>
                <a:schemeClr val="tx1"/>
              </a:solidFill>
            </a:endParaRPr>
          </a:p>
          <a:p>
            <a:pPr marL="342900" indent="-342900" algn="just"/>
            <a:endParaRPr kumimoji="1" lang="en-US" altLang="ja-JP" dirty="0" smtClean="0">
              <a:solidFill>
                <a:schemeClr val="tx1"/>
              </a:solidFill>
            </a:endParaRPr>
          </a:p>
          <a:p>
            <a:pPr marL="342900" indent="-342900" algn="just"/>
            <a:r>
              <a:rPr kumimoji="1" lang="ja-JP" altLang="en-US" dirty="0" smtClean="0">
                <a:solidFill>
                  <a:schemeClr val="tx1"/>
                </a:solidFill>
              </a:rPr>
              <a:t>１　貸付料年額　　　：基本貸付料の年額＋附加貸付料の年額＋消費税相当額　　　　</a:t>
            </a:r>
            <a:endParaRPr kumimoji="1" lang="en-US" altLang="ja-JP" dirty="0" smtClean="0">
              <a:solidFill>
                <a:schemeClr val="tx1"/>
              </a:solidFill>
            </a:endParaRPr>
          </a:p>
          <a:p>
            <a:pPr marL="342900" indent="-342900" algn="just">
              <a:buFont typeface="+mj-lt"/>
              <a:buAutoNum type="arabicPeriod"/>
            </a:pPr>
            <a:endParaRPr kumimoji="1" lang="en-US" altLang="ja-JP" dirty="0" smtClean="0"/>
          </a:p>
          <a:p>
            <a:pPr marL="342900" indent="-342900" algn="just"/>
            <a:r>
              <a:rPr lang="ja-JP" altLang="en-US" dirty="0" smtClean="0">
                <a:solidFill>
                  <a:schemeClr val="tx1"/>
                </a:solidFill>
              </a:rPr>
              <a:t>２　基本貸付料年額：（</a:t>
            </a:r>
            <a:r>
              <a:rPr lang="ja-JP" altLang="en-US" dirty="0" smtClean="0">
                <a:solidFill>
                  <a:schemeClr val="tx1"/>
                </a:solidFill>
                <a:sym typeface="Wingdings" pitchFamily="2" charset="2"/>
              </a:rPr>
              <a:t>貸付施設等の取得価格－譲渡価格）</a:t>
            </a:r>
            <a:r>
              <a:rPr lang="en-US" altLang="ja-JP" dirty="0" smtClean="0">
                <a:solidFill>
                  <a:schemeClr val="tx1"/>
                </a:solidFill>
                <a:sym typeface="Wingdings" pitchFamily="2" charset="2"/>
              </a:rPr>
              <a:t>÷</a:t>
            </a:r>
            <a:r>
              <a:rPr lang="ja-JP" altLang="en-US" dirty="0" smtClean="0">
                <a:solidFill>
                  <a:schemeClr val="tx1"/>
                </a:solidFill>
                <a:sym typeface="Wingdings" pitchFamily="2" charset="2"/>
              </a:rPr>
              <a:t>貸付期間</a:t>
            </a:r>
            <a:endParaRPr lang="en-US" altLang="ja-JP" dirty="0" smtClean="0">
              <a:solidFill>
                <a:schemeClr val="tx1"/>
              </a:solidFill>
              <a:sym typeface="Wingdings" pitchFamily="2" charset="2"/>
            </a:endParaRPr>
          </a:p>
          <a:p>
            <a:pPr marL="342900" indent="-342900" algn="just"/>
            <a:r>
              <a:rPr lang="ja-JP" altLang="en-US" dirty="0" smtClean="0">
                <a:solidFill>
                  <a:schemeClr val="tx1"/>
                </a:solidFill>
                <a:sym typeface="Wingdings" pitchFamily="2" charset="2"/>
              </a:rPr>
              <a:t>　　　　　　　　　　　　　　取得価格＝購入価格</a:t>
            </a:r>
            <a:endParaRPr lang="en-US" altLang="ja-JP" dirty="0" smtClean="0">
              <a:solidFill>
                <a:schemeClr val="tx1"/>
              </a:solidFill>
              <a:sym typeface="Wingdings" pitchFamily="2" charset="2"/>
            </a:endParaRPr>
          </a:p>
          <a:p>
            <a:pPr marL="342900" indent="-342900" algn="just"/>
            <a:r>
              <a:rPr lang="ja-JP" altLang="en-US" dirty="0" smtClean="0">
                <a:solidFill>
                  <a:schemeClr val="tx1"/>
                </a:solidFill>
                <a:sym typeface="Wingdings" pitchFamily="2" charset="2"/>
              </a:rPr>
              <a:t>　　　　　　　　　　　　　　譲渡価格＝取得価格</a:t>
            </a:r>
            <a:r>
              <a:rPr lang="en-US" altLang="ja-JP" dirty="0" smtClean="0">
                <a:solidFill>
                  <a:schemeClr val="tx1"/>
                </a:solidFill>
                <a:sym typeface="Wingdings" pitchFamily="2" charset="2"/>
              </a:rPr>
              <a:t>×</a:t>
            </a:r>
            <a:r>
              <a:rPr lang="ja-JP" altLang="en-US" dirty="0" smtClean="0">
                <a:solidFill>
                  <a:schemeClr val="tx1"/>
                </a:solidFill>
                <a:sym typeface="Wingdings" pitchFamily="2" charset="2"/>
              </a:rPr>
              <a:t>０．１　　　　</a:t>
            </a:r>
            <a:endParaRPr lang="en-US" altLang="ja-JP" dirty="0" smtClean="0">
              <a:solidFill>
                <a:schemeClr val="tx1"/>
              </a:solidFill>
            </a:endParaRPr>
          </a:p>
          <a:p>
            <a:pPr marL="342900" indent="-342900" algn="just">
              <a:buFont typeface="+mj-lt"/>
              <a:buAutoNum type="arabicPeriod"/>
            </a:pPr>
            <a:endParaRPr lang="en-US" altLang="ja-JP" dirty="0" smtClean="0"/>
          </a:p>
          <a:p>
            <a:pPr marL="342900" indent="-342900" algn="just"/>
            <a:r>
              <a:rPr lang="ja-JP" altLang="en-US" dirty="0" smtClean="0">
                <a:solidFill>
                  <a:schemeClr val="tx1"/>
                </a:solidFill>
              </a:rPr>
              <a:t>３　附加貸付料年額：「貸付取得価格－（譲渡価格＋前年度までに納入した</a:t>
            </a:r>
            <a:endParaRPr lang="en-US" altLang="ja-JP" dirty="0" smtClean="0">
              <a:solidFill>
                <a:schemeClr val="tx1"/>
              </a:solidFill>
            </a:endParaRPr>
          </a:p>
          <a:p>
            <a:pPr marL="342900" indent="-342900" algn="just"/>
            <a:r>
              <a:rPr lang="ja-JP" altLang="en-US" dirty="0" smtClean="0">
                <a:solidFill>
                  <a:schemeClr val="tx1"/>
                </a:solidFill>
              </a:rPr>
              <a:t>　　　　　　　　　　　　　　基本貸付）」</a:t>
            </a:r>
            <a:r>
              <a:rPr lang="en-US" altLang="ja-JP" dirty="0" smtClean="0">
                <a:solidFill>
                  <a:schemeClr val="tx1"/>
                </a:solidFill>
              </a:rPr>
              <a:t>×</a:t>
            </a:r>
            <a:r>
              <a:rPr lang="ja-JP" altLang="en-US" dirty="0" smtClean="0">
                <a:solidFill>
                  <a:schemeClr val="tx1"/>
                </a:solidFill>
              </a:rPr>
              <a:t>日本政策金融公庫の利率</a:t>
            </a:r>
            <a:endParaRPr lang="en-US" altLang="ja-JP" dirty="0" smtClean="0">
              <a:solidFill>
                <a:schemeClr val="tx1"/>
              </a:solidFill>
            </a:endParaRPr>
          </a:p>
          <a:p>
            <a:pPr marL="342900" indent="-342900" algn="just">
              <a:buFont typeface="+mj-lt"/>
              <a:buAutoNum type="arabicPeriod"/>
            </a:pPr>
            <a:endParaRPr lang="en-US" altLang="ja-JP" dirty="0" smtClean="0"/>
          </a:p>
          <a:p>
            <a:pPr marL="342900" indent="-342900" algn="just">
              <a:buFont typeface="+mj-lt"/>
              <a:buAutoNum type="arabicPeriod"/>
            </a:pPr>
            <a:endParaRPr lang="en-US" altLang="ja-JP" dirty="0" smtClean="0"/>
          </a:p>
          <a:p>
            <a:pPr marL="342900" indent="-342900" algn="just">
              <a:buFont typeface="+mj-lt"/>
              <a:buAutoNum type="arabicPeriod"/>
            </a:pPr>
            <a:endParaRPr kumimoji="1" lang="en-US" altLang="ja-JP" dirty="0" smtClean="0"/>
          </a:p>
          <a:p>
            <a:pPr marL="342900" indent="-342900" algn="just">
              <a:buFont typeface="+mj-lt"/>
              <a:buAutoNum type="arabicPeriod"/>
            </a:pPr>
            <a:endParaRPr kumimoji="1" lang="ja-JP" altLang="en-US" dirty="0"/>
          </a:p>
        </p:txBody>
      </p:sp>
      <p:sp>
        <p:nvSpPr>
          <p:cNvPr id="4" name="テキスト ボックス 3"/>
          <p:cNvSpPr txBox="1"/>
          <p:nvPr/>
        </p:nvSpPr>
        <p:spPr>
          <a:xfrm>
            <a:off x="285720" y="3643314"/>
            <a:ext cx="8643966" cy="2739211"/>
          </a:xfrm>
          <a:prstGeom prst="rect">
            <a:avLst/>
          </a:prstGeom>
          <a:noFill/>
        </p:spPr>
        <p:txBody>
          <a:bodyPr wrap="square" rtlCol="0">
            <a:spAutoFit/>
          </a:bodyPr>
          <a:lstStyle/>
          <a:p>
            <a:r>
              <a:rPr kumimoji="1" lang="ja-JP" altLang="en-US" dirty="0" smtClean="0"/>
              <a:t>１　動産総合保険（火災保険及び車両保険を除いたもの）</a:t>
            </a:r>
            <a:endParaRPr kumimoji="1" lang="en-US" altLang="ja-JP" dirty="0" smtClean="0"/>
          </a:p>
          <a:p>
            <a:r>
              <a:rPr lang="ja-JP" altLang="en-US" dirty="0" smtClean="0"/>
              <a:t>　・　リース期間中の損害事故に対して一括で支払う。</a:t>
            </a:r>
            <a:endParaRPr kumimoji="1" lang="en-US" altLang="ja-JP" dirty="0" smtClean="0"/>
          </a:p>
          <a:p>
            <a:r>
              <a:rPr lang="ja-JP" altLang="en-US" dirty="0" smtClean="0"/>
              <a:t>　　保険料＝購入金額（税込み）</a:t>
            </a:r>
            <a:r>
              <a:rPr lang="en-US" altLang="ja-JP" dirty="0" smtClean="0"/>
              <a:t>×</a:t>
            </a:r>
            <a:r>
              <a:rPr lang="ja-JP" altLang="en-US" dirty="0" smtClean="0"/>
              <a:t>貸付期間別残価率の合計（％）</a:t>
            </a:r>
            <a:r>
              <a:rPr lang="en-US" altLang="ja-JP" dirty="0" smtClean="0"/>
              <a:t>×</a:t>
            </a:r>
            <a:r>
              <a:rPr lang="ja-JP" altLang="en-US" dirty="0" smtClean="0"/>
              <a:t>保険料率</a:t>
            </a:r>
            <a:endParaRPr kumimoji="1" lang="en-US" altLang="ja-JP" dirty="0" smtClean="0"/>
          </a:p>
          <a:p>
            <a:r>
              <a:rPr lang="ja-JP" altLang="en-US" dirty="0" smtClean="0"/>
              <a:t>　　　　　　　　</a:t>
            </a:r>
            <a:r>
              <a:rPr lang="ja-JP" altLang="en-US" sz="1400" dirty="0" smtClean="0"/>
              <a:t>例）保険料率＝運搬用機具</a:t>
            </a:r>
            <a:r>
              <a:rPr lang="en-US" altLang="ja-JP" sz="1400" dirty="0" smtClean="0"/>
              <a:t>1,000</a:t>
            </a:r>
            <a:r>
              <a:rPr lang="ja-JP" altLang="en-US" sz="1400" dirty="0" smtClean="0"/>
              <a:t>円につき</a:t>
            </a:r>
            <a:r>
              <a:rPr lang="en-US" altLang="ja-JP" sz="1400" dirty="0" smtClean="0"/>
              <a:t>3.8</a:t>
            </a:r>
            <a:r>
              <a:rPr lang="ja-JP" altLang="en-US" sz="1400" dirty="0" smtClean="0"/>
              <a:t>円、据付固定機械</a:t>
            </a:r>
            <a:r>
              <a:rPr lang="en-US" altLang="ja-JP" sz="1400" dirty="0" smtClean="0"/>
              <a:t>1,000</a:t>
            </a:r>
            <a:r>
              <a:rPr lang="ja-JP" altLang="en-US" sz="1400" dirty="0" smtClean="0"/>
              <a:t>円につき</a:t>
            </a:r>
            <a:r>
              <a:rPr lang="en-US" altLang="ja-JP" sz="1400" dirty="0" smtClean="0"/>
              <a:t>2.9</a:t>
            </a:r>
            <a:r>
              <a:rPr lang="ja-JP" altLang="en-US" sz="1400" dirty="0" smtClean="0"/>
              <a:t>円</a:t>
            </a:r>
            <a:endParaRPr lang="en-US" altLang="ja-JP" sz="1400" dirty="0" smtClean="0"/>
          </a:p>
          <a:p>
            <a:r>
              <a:rPr lang="ja-JP" altLang="en-US" sz="1400" dirty="0" smtClean="0"/>
              <a:t>　　　　　　　　　　　貸付期間別残価率の合計＝５年貸付：１年目</a:t>
            </a:r>
            <a:r>
              <a:rPr lang="en-US" altLang="ja-JP" sz="1400" dirty="0" smtClean="0"/>
              <a:t>100</a:t>
            </a:r>
            <a:r>
              <a:rPr lang="ja-JP" altLang="en-US" sz="1400" dirty="0" smtClean="0"/>
              <a:t>％、２年目</a:t>
            </a:r>
            <a:r>
              <a:rPr lang="en-US" altLang="ja-JP" sz="1400" dirty="0" smtClean="0"/>
              <a:t>82</a:t>
            </a:r>
            <a:r>
              <a:rPr lang="ja-JP" altLang="en-US" sz="1400" dirty="0" smtClean="0"/>
              <a:t>％、３年目</a:t>
            </a:r>
            <a:r>
              <a:rPr lang="en-US" altLang="ja-JP" sz="1400" dirty="0" smtClean="0"/>
              <a:t>64</a:t>
            </a:r>
            <a:r>
              <a:rPr lang="ja-JP" altLang="en-US" sz="1400" dirty="0" smtClean="0"/>
              <a:t>％、４年目</a:t>
            </a:r>
            <a:r>
              <a:rPr lang="en-US" altLang="ja-JP" sz="1400" dirty="0" smtClean="0"/>
              <a:t>46</a:t>
            </a:r>
            <a:r>
              <a:rPr lang="ja-JP" altLang="en-US" sz="1400" dirty="0" smtClean="0"/>
              <a:t>％</a:t>
            </a:r>
            <a:endParaRPr lang="en-US" altLang="ja-JP" sz="1400" dirty="0" smtClean="0"/>
          </a:p>
          <a:p>
            <a:r>
              <a:rPr lang="ja-JP" altLang="en-US" sz="1400" dirty="0" smtClean="0"/>
              <a:t>　　　　　　　　　　　　　　　　　　　　　　　　　　　　　　　　　　　５年目</a:t>
            </a:r>
            <a:r>
              <a:rPr lang="en-US" altLang="ja-JP" sz="1400" dirty="0" smtClean="0"/>
              <a:t>28</a:t>
            </a:r>
            <a:r>
              <a:rPr lang="ja-JP" altLang="en-US" sz="1400" dirty="0" smtClean="0"/>
              <a:t>％を購入価格に乗じ、合計する。</a:t>
            </a:r>
            <a:endParaRPr lang="en-US" altLang="ja-JP" sz="1600" dirty="0" smtClean="0"/>
          </a:p>
          <a:p>
            <a:r>
              <a:rPr kumimoji="1" lang="ja-JP" altLang="en-US" dirty="0" smtClean="0"/>
              <a:t>２　保証保険</a:t>
            </a:r>
            <a:endParaRPr kumimoji="1" lang="en-US" altLang="ja-JP" dirty="0" smtClean="0"/>
          </a:p>
          <a:p>
            <a:r>
              <a:rPr lang="ja-JP" altLang="en-US" dirty="0" smtClean="0"/>
              <a:t>　・貸付期間中に倒産等により貸付契約が継続できなくなった場合、貸付者に保証する</a:t>
            </a:r>
            <a:endParaRPr lang="en-US" altLang="ja-JP" dirty="0" smtClean="0"/>
          </a:p>
          <a:p>
            <a:r>
              <a:rPr lang="ja-JP" altLang="en-US" dirty="0" smtClean="0"/>
              <a:t>　　ための保険、毎回支払い。</a:t>
            </a:r>
            <a:endParaRPr lang="en-US" altLang="ja-JP" dirty="0" smtClean="0"/>
          </a:p>
          <a:p>
            <a:r>
              <a:rPr kumimoji="1" lang="ja-JP" altLang="en-US" dirty="0" smtClean="0"/>
              <a:t>　　保険金額＝（基本貸付料残高＋残存価額）</a:t>
            </a:r>
            <a:r>
              <a:rPr kumimoji="1" lang="en-US" altLang="ja-JP" dirty="0" smtClean="0"/>
              <a:t>×</a:t>
            </a:r>
            <a:r>
              <a:rPr kumimoji="1" lang="ja-JP" altLang="en-US" dirty="0" smtClean="0"/>
              <a:t>（１＋消費税率（％）</a:t>
            </a:r>
            <a:r>
              <a:rPr kumimoji="1" lang="en-US" altLang="ja-JP" dirty="0" smtClean="0"/>
              <a:t>/100</a:t>
            </a:r>
            <a:r>
              <a:rPr kumimoji="1" lang="ja-JP" altLang="en-US" dirty="0" smtClean="0"/>
              <a:t>）＋利息相当額</a:t>
            </a:r>
            <a:endParaRPr kumimoji="1" lang="ja-JP" altLang="en-US" dirty="0"/>
          </a:p>
        </p:txBody>
      </p:sp>
      <p:pic>
        <p:nvPicPr>
          <p:cNvPr id="2051" name="Picture 3"/>
          <p:cNvPicPr>
            <a:picLocks noChangeAspect="1" noChangeArrowheads="1"/>
          </p:cNvPicPr>
          <p:nvPr/>
        </p:nvPicPr>
        <p:blipFill>
          <a:blip r:embed="rId7" cstate="print"/>
          <a:srcRect/>
          <a:stretch>
            <a:fillRect/>
          </a:stretch>
        </p:blipFill>
        <p:spPr bwMode="auto">
          <a:xfrm>
            <a:off x="6429388" y="3000373"/>
            <a:ext cx="2464210" cy="1214446"/>
          </a:xfrm>
          <a:prstGeom prst="rect">
            <a:avLst/>
          </a:prstGeom>
          <a:noFill/>
          <a:ln w="9525">
            <a:noFill/>
            <a:miter lim="800000"/>
            <a:headEnd/>
            <a:tailEnd/>
          </a:ln>
          <a:effectLst/>
        </p:spPr>
      </p:pic>
      <p:sp>
        <p:nvSpPr>
          <p:cNvPr id="9" name="テキスト ボックス 8"/>
          <p:cNvSpPr txBox="1"/>
          <p:nvPr/>
        </p:nvSpPr>
        <p:spPr>
          <a:xfrm>
            <a:off x="6643702" y="3929066"/>
            <a:ext cx="2092239" cy="307777"/>
          </a:xfrm>
          <a:prstGeom prst="rect">
            <a:avLst/>
          </a:prstGeom>
          <a:noFill/>
        </p:spPr>
        <p:txBody>
          <a:bodyPr wrap="none" rtlCol="0">
            <a:spAutoFit/>
          </a:bodyPr>
          <a:lstStyle/>
          <a:p>
            <a:r>
              <a:rPr kumimoji="1" lang="ja-JP" altLang="en-US" sz="1400" dirty="0" smtClean="0"/>
              <a:t>畜産は豊かな食卓を飾る</a:t>
            </a:r>
            <a:endParaRPr kumimoji="1" lang="ja-JP" altLang="en-US" sz="14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1360</TotalTime>
  <Words>1431</Words>
  <Application>Microsoft Office PowerPoint</Application>
  <PresentationFormat>画面に合わせる (4:3)</PresentationFormat>
  <Paragraphs>304</Paragraphs>
  <Slides>11</Slides>
  <Notes>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畜産環境整備リース事業 と手続き方法</vt:lpstr>
      <vt:lpstr>畜産環境整備リース事業（通常）の貸付</vt:lpstr>
      <vt:lpstr>畜産環境リース事業の貸付施設等及びその貸付期間</vt:lpstr>
      <vt:lpstr>PowerPoint プレゼンテーション</vt:lpstr>
      <vt:lpstr>畜産環境整備リース　見積書の取り方と進め方</vt:lpstr>
      <vt:lpstr>PowerPoint プレゼンテーション</vt:lpstr>
      <vt:lpstr>PowerPoint プレゼンテーション</vt:lpstr>
      <vt:lpstr>保証保険・損害保険</vt:lpstr>
      <vt:lpstr>PowerPoint プレゼンテーション</vt:lpstr>
      <vt:lpstr>PowerPoint プレゼンテーション</vt:lpstr>
      <vt:lpstr>検　収　の　実　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畜産環境整備リースの見積書</dc:title>
  <dc:creator>社団法人滋賀県配合飼料価格安定基金協会</dc:creator>
  <cp:lastModifiedBy>社団法人滋賀県配合飼料価格安定基金協会</cp:lastModifiedBy>
  <cp:revision>168</cp:revision>
  <dcterms:created xsi:type="dcterms:W3CDTF">2009-03-16T05:54:48Z</dcterms:created>
  <dcterms:modified xsi:type="dcterms:W3CDTF">2013-12-24T04:17:23Z</dcterms:modified>
</cp:coreProperties>
</file>